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9"/>
  </p:notesMasterIdLst>
  <p:sldIdLst>
    <p:sldId id="256" r:id="rId5"/>
    <p:sldId id="270" r:id="rId6"/>
    <p:sldId id="257" r:id="rId7"/>
    <p:sldId id="258" r:id="rId8"/>
    <p:sldId id="260" r:id="rId9"/>
    <p:sldId id="272" r:id="rId10"/>
    <p:sldId id="262" r:id="rId11"/>
    <p:sldId id="261" r:id="rId12"/>
    <p:sldId id="263" r:id="rId13"/>
    <p:sldId id="264" r:id="rId14"/>
    <p:sldId id="268" r:id="rId15"/>
    <p:sldId id="269" r:id="rId16"/>
    <p:sldId id="273" r:id="rId17"/>
    <p:sldId id="271"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80" autoAdjust="0"/>
    <p:restoredTop sz="78275" autoAdjust="0"/>
  </p:normalViewPr>
  <p:slideViewPr>
    <p:cSldViewPr snapToGrid="0">
      <p:cViewPr varScale="1">
        <p:scale>
          <a:sx n="78" d="100"/>
          <a:sy n="78" d="100"/>
        </p:scale>
        <p:origin x="67" y="451"/>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DC9894A-9947-4651-96AD-E6D8A3345210}" type="datetimeFigureOut">
              <a:rPr lang="en-US" smtClean="0"/>
              <a:t>8/30/2024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5566019-2182-4BF1-837D-83F75C9CB616}" type="slidenum">
              <a:rPr lang="en-US" smtClean="0"/>
              <a:t>‹#›</a:t>
            </a:fld>
            <a:endParaRPr lang="en-US"/>
          </a:p>
        </p:txBody>
      </p:sp>
    </p:spTree>
    <p:extLst>
      <p:ext uri="{BB962C8B-B14F-4D97-AF65-F5344CB8AC3E}">
        <p14:creationId xmlns:p14="http://schemas.microsoft.com/office/powerpoint/2010/main" val="19819351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github.com/collaborativebioinformatics/SpikeVarTykeVar#2"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D0D0D"/>
                </a:solidFill>
                <a:effectLst/>
                <a:latin typeface="Söhne"/>
              </a:rPr>
              <a:t>Structural variants (SVs) are alterations in the DNA sequence that involve segments of DNA that are larger than 50 base pairs. These alterations can include deletions, duplications, insertions, inversions, and translocations. SVs can have significant impacts on the genome, potentially leading to genetic diseases or contributing to evolutionary changes. They are important to study in genomics research for understanding genetic diversity and disease mechanisms. SNV stands for Single Nucleotide Variant. It refers to a type of genetic variation involving a single nucleotide base change within the DNA sequence. These variants can influence traits, diseases, and other biological characteristics.</a:t>
            </a:r>
            <a:endParaRPr lang="en-US" dirty="0"/>
          </a:p>
        </p:txBody>
      </p:sp>
      <p:sp>
        <p:nvSpPr>
          <p:cNvPr id="4" name="Slide Number Placeholder 3"/>
          <p:cNvSpPr>
            <a:spLocks noGrp="1"/>
          </p:cNvSpPr>
          <p:nvPr>
            <p:ph type="sldNum" sz="quarter" idx="5"/>
          </p:nvPr>
        </p:nvSpPr>
        <p:spPr/>
        <p:txBody>
          <a:bodyPr/>
          <a:lstStyle/>
          <a:p>
            <a:fld id="{65566019-2182-4BF1-837D-83F75C9CB616}" type="slidenum">
              <a:rPr lang="en-US" smtClean="0"/>
              <a:t>2</a:t>
            </a:fld>
            <a:endParaRPr lang="en-US"/>
          </a:p>
        </p:txBody>
      </p:sp>
    </p:spTree>
    <p:extLst>
      <p:ext uri="{BB962C8B-B14F-4D97-AF65-F5344CB8AC3E}">
        <p14:creationId xmlns:p14="http://schemas.microsoft.com/office/powerpoint/2010/main" val="8557252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F2328"/>
                </a:solidFill>
                <a:effectLst/>
                <a:latin typeface="-apple-system"/>
              </a:rPr>
              <a:t> rare variants only present in a small fraction of the cells are defined as mosaic variants (MVs)</a:t>
            </a:r>
            <a:r>
              <a:rPr lang="en-US" b="0" i="0" u="sng" baseline="30000" dirty="0">
                <a:effectLst/>
                <a:latin typeface="-apple-system"/>
                <a:hlinkClick r:id="rId3"/>
              </a:rPr>
              <a:t>2</a:t>
            </a:r>
            <a:r>
              <a:rPr lang="en-US" b="0" i="0" dirty="0">
                <a:solidFill>
                  <a:srgbClr val="1F2328"/>
                </a:solidFill>
                <a:effectLst/>
                <a:latin typeface="-apple-system"/>
              </a:rPr>
              <a:t>. Recent studies have shown that there is potential disease associations of for certain MVs</a:t>
            </a:r>
            <a:r>
              <a:rPr lang="en-US" b="0" i="0" u="sng" baseline="30000" dirty="0">
                <a:effectLst/>
                <a:latin typeface="-apple-system"/>
                <a:hlinkClick r:id="rId3"/>
              </a:rPr>
              <a:t>2</a:t>
            </a:r>
            <a:r>
              <a:rPr lang="en-US" b="0" i="0" u="sng" baseline="30000" dirty="0">
                <a:effectLst/>
                <a:latin typeface="-apple-system"/>
              </a:rPr>
              <a:t>. </a:t>
            </a:r>
            <a:r>
              <a:rPr lang="en-US" b="0" i="0" dirty="0">
                <a:solidFill>
                  <a:srgbClr val="0D0D0D"/>
                </a:solidFill>
                <a:effectLst/>
                <a:latin typeface="Söhne"/>
              </a:rPr>
              <a:t>These mutations lead to differences in genetic makeup among cells in various parts of the body. Mosaic variants are significant in genetics research as they can influence disease manifestation, diagnosis, and treatment.</a:t>
            </a:r>
            <a:endParaRPr lang="en-US" b="0" i="0" u="sng" baseline="30000" dirty="0">
              <a:effectLst/>
              <a:latin typeface="-apple-system"/>
            </a:endParaRPr>
          </a:p>
        </p:txBody>
      </p:sp>
      <p:sp>
        <p:nvSpPr>
          <p:cNvPr id="4" name="Slide Number Placeholder 3"/>
          <p:cNvSpPr>
            <a:spLocks noGrp="1"/>
          </p:cNvSpPr>
          <p:nvPr>
            <p:ph type="sldNum" sz="quarter" idx="5"/>
          </p:nvPr>
        </p:nvSpPr>
        <p:spPr/>
        <p:txBody>
          <a:bodyPr/>
          <a:lstStyle/>
          <a:p>
            <a:fld id="{65566019-2182-4BF1-837D-83F75C9CB616}" type="slidenum">
              <a:rPr lang="en-US" smtClean="0"/>
              <a:t>3</a:t>
            </a:fld>
            <a:endParaRPr lang="en-US"/>
          </a:p>
        </p:txBody>
      </p:sp>
    </p:spTree>
    <p:extLst>
      <p:ext uri="{BB962C8B-B14F-4D97-AF65-F5344CB8AC3E}">
        <p14:creationId xmlns:p14="http://schemas.microsoft.com/office/powerpoint/2010/main" val="21815885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1F2328"/>
                </a:solidFill>
                <a:effectLst/>
                <a:latin typeface="-apple-system"/>
              </a:rPr>
              <a:t>We developed two simulation workflows which output sequencing read files with artificial MVs and a ground truth annotation file for the MVs.</a:t>
            </a:r>
            <a:r>
              <a:rPr lang="en-US" b="0" i="0" u="sng" baseline="30000" dirty="0">
                <a:solidFill>
                  <a:srgbClr val="1F2328"/>
                </a:solidFill>
                <a:effectLst/>
                <a:latin typeface="-apple-system"/>
              </a:rPr>
              <a:t> </a:t>
            </a:r>
            <a:r>
              <a:rPr lang="en-US" b="0" i="0" dirty="0" err="1">
                <a:solidFill>
                  <a:srgbClr val="1F2328"/>
                </a:solidFill>
                <a:effectLst/>
                <a:latin typeface="-apple-system"/>
              </a:rPr>
              <a:t>SpikeVar</a:t>
            </a:r>
            <a:r>
              <a:rPr lang="en-US" b="0" i="0" dirty="0">
                <a:solidFill>
                  <a:srgbClr val="1F2328"/>
                </a:solidFill>
                <a:effectLst/>
                <a:latin typeface="-apple-system"/>
              </a:rPr>
              <a:t> accomplishes this by spiking in real reads from a sample at user-defined ratio into the sequencing file from a second sample. After creating the new BAM file from e.g. HG002 and HG00733, we have to re-calculate the variant allele frequency (VAF) for all variants. First we merge both VCF files from e.g. HG002 and HG00733 with </a:t>
            </a:r>
            <a:r>
              <a:rPr lang="en-US" b="0" i="0" dirty="0" err="1">
                <a:solidFill>
                  <a:srgbClr val="1F2328"/>
                </a:solidFill>
                <a:effectLst/>
                <a:latin typeface="-apple-system"/>
              </a:rPr>
              <a:t>bcftools</a:t>
            </a:r>
            <a:r>
              <a:rPr lang="en-US" b="0" i="0" dirty="0">
                <a:solidFill>
                  <a:srgbClr val="1F2328"/>
                </a:solidFill>
                <a:effectLst/>
                <a:latin typeface="-apple-system"/>
              </a:rPr>
              <a:t>. Depending on the variants we either start a SNV or SV caller, which can recalculate the VAF of each variant. For SNVs we are using </a:t>
            </a:r>
            <a:r>
              <a:rPr lang="en-US" b="0" i="0" dirty="0" err="1">
                <a:solidFill>
                  <a:srgbClr val="1F2328"/>
                </a:solidFill>
                <a:effectLst/>
                <a:latin typeface="-apple-system"/>
              </a:rPr>
              <a:t>bcftools</a:t>
            </a:r>
            <a:r>
              <a:rPr lang="en-US" b="0" i="0" dirty="0">
                <a:solidFill>
                  <a:srgbClr val="1F2328"/>
                </a:solidFill>
                <a:effectLst/>
                <a:latin typeface="-apple-system"/>
              </a:rPr>
              <a:t> </a:t>
            </a:r>
            <a:r>
              <a:rPr lang="en-US" b="0" i="0" dirty="0" err="1">
                <a:solidFill>
                  <a:srgbClr val="1F2328"/>
                </a:solidFill>
                <a:effectLst/>
                <a:latin typeface="-apple-system"/>
              </a:rPr>
              <a:t>mpileup</a:t>
            </a:r>
            <a:r>
              <a:rPr lang="en-US" b="0" i="0" dirty="0">
                <a:solidFill>
                  <a:srgbClr val="1F2328"/>
                </a:solidFill>
                <a:effectLst/>
                <a:latin typeface="-apple-system"/>
              </a:rPr>
              <a:t>. For SVs and short read data we are using Paragraph from Illumina and for long read data Sniffles2 is used.  For example, heterozygous variants will not be represented by 5% VAF but rather at ~2.5% VAF. To account for this we re-genotype variants and report only variants that should be identifiable at the user-defined threshold or higher VAF.</a:t>
            </a:r>
            <a:endParaRPr lang="en-US" dirty="0"/>
          </a:p>
          <a:p>
            <a:r>
              <a:rPr lang="en-US" dirty="0"/>
              <a:t>./2b_re-genotyping_main.sh &lt;VARIANT&gt; &lt;VAF&gt; &lt;sampleA.vcf&gt; &lt;sampleB.vcf&gt; &lt;</a:t>
            </a:r>
            <a:r>
              <a:rPr lang="en-US" dirty="0" err="1"/>
              <a:t>sampleAandB.bam</a:t>
            </a:r>
            <a:r>
              <a:rPr lang="en-US" dirty="0"/>
              <a:t>&gt; output/path &lt;</a:t>
            </a:r>
            <a:r>
              <a:rPr lang="en-US" dirty="0" err="1"/>
              <a:t>ref.fa</a:t>
            </a:r>
            <a:r>
              <a:rPr lang="en-US" dirty="0"/>
              <a:t>&gt; &lt;</a:t>
            </a:r>
            <a:r>
              <a:rPr lang="en-US" dirty="0" err="1"/>
              <a:t>short|long</a:t>
            </a:r>
            <a:r>
              <a:rPr lang="en-US" dirty="0"/>
              <a:t>&gt;</a:t>
            </a:r>
          </a:p>
        </p:txBody>
      </p:sp>
      <p:sp>
        <p:nvSpPr>
          <p:cNvPr id="4" name="Slide Number Placeholder 3"/>
          <p:cNvSpPr>
            <a:spLocks noGrp="1"/>
          </p:cNvSpPr>
          <p:nvPr>
            <p:ph type="sldNum" sz="quarter" idx="5"/>
          </p:nvPr>
        </p:nvSpPr>
        <p:spPr/>
        <p:txBody>
          <a:bodyPr/>
          <a:lstStyle/>
          <a:p>
            <a:fld id="{65566019-2182-4BF1-837D-83F75C9CB616}" type="slidenum">
              <a:rPr lang="en-US" smtClean="0"/>
              <a:t>4</a:t>
            </a:fld>
            <a:endParaRPr lang="en-US"/>
          </a:p>
        </p:txBody>
      </p:sp>
    </p:spTree>
    <p:extLst>
      <p:ext uri="{BB962C8B-B14F-4D97-AF65-F5344CB8AC3E}">
        <p14:creationId xmlns:p14="http://schemas.microsoft.com/office/powerpoint/2010/main" val="11160989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2000" b="0" i="0" dirty="0">
                <a:solidFill>
                  <a:srgbClr val="1F2328"/>
                </a:solidFill>
                <a:effectLst/>
                <a:latin typeface="-apple-system"/>
              </a:rPr>
              <a:t>In contrast, </a:t>
            </a:r>
            <a:r>
              <a:rPr lang="en-US" sz="2000" b="0" i="0" dirty="0" err="1">
                <a:solidFill>
                  <a:srgbClr val="1F2328"/>
                </a:solidFill>
                <a:effectLst/>
                <a:latin typeface="-apple-system"/>
              </a:rPr>
              <a:t>TykeVar</a:t>
            </a:r>
            <a:r>
              <a:rPr lang="en-US" sz="2000" b="0" i="0" dirty="0">
                <a:solidFill>
                  <a:srgbClr val="1F2328"/>
                </a:solidFill>
                <a:effectLst/>
                <a:latin typeface="-apple-system"/>
              </a:rPr>
              <a:t> creates a list of random mutations and modifies a fraction of existing reads to match the user-defined MV frequency. The VCF simulator generates a random set of mosaic variants (SNVs and SVs). The variants can be parameterized with VAF, the number of variants to simulate, and the size of the variations. </a:t>
            </a:r>
            <a:endParaRPr lang="en-US" dirty="0"/>
          </a:p>
        </p:txBody>
      </p:sp>
      <p:sp>
        <p:nvSpPr>
          <p:cNvPr id="4" name="Slide Number Placeholder 3"/>
          <p:cNvSpPr>
            <a:spLocks noGrp="1"/>
          </p:cNvSpPr>
          <p:nvPr>
            <p:ph type="sldNum" sz="quarter" idx="5"/>
          </p:nvPr>
        </p:nvSpPr>
        <p:spPr/>
        <p:txBody>
          <a:bodyPr/>
          <a:lstStyle/>
          <a:p>
            <a:fld id="{65566019-2182-4BF1-837D-83F75C9CB616}" type="slidenum">
              <a:rPr lang="en-US" smtClean="0"/>
              <a:t>9</a:t>
            </a:fld>
            <a:endParaRPr lang="en-US"/>
          </a:p>
        </p:txBody>
      </p:sp>
    </p:spTree>
    <p:extLst>
      <p:ext uri="{BB962C8B-B14F-4D97-AF65-F5344CB8AC3E}">
        <p14:creationId xmlns:p14="http://schemas.microsoft.com/office/powerpoint/2010/main" val="33523532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200" b="0" i="0" dirty="0">
                <a:solidFill>
                  <a:srgbClr val="1F2328"/>
                </a:solidFill>
                <a:effectLst/>
                <a:latin typeface="-apple-system"/>
              </a:rPr>
              <a:t>The variants generated here act as an input into the read editor step (described below) which produces modified reads with the variants inserted into them. The same VCF file is also the ground truth for evaluating mosaic variant callers.</a:t>
            </a:r>
          </a:p>
          <a:p>
            <a:r>
              <a:rPr lang="en-US" b="0" i="0" dirty="0">
                <a:solidFill>
                  <a:srgbClr val="1F2328"/>
                </a:solidFill>
                <a:effectLst/>
                <a:latin typeface="-apple-system"/>
              </a:rPr>
              <a:t>This module above takes in the VCF which determines which variants to introduce into the reads. The BAM file is used to find the reads which overlap with variant locations. Only a subset of the reads corresponding to a particular variant location are edited. This is determined by the allele frequency. The output FASTQ file has the edited reads. The query name of each read is kept the same.</a:t>
            </a:r>
            <a:endParaRPr lang="en-US" dirty="0"/>
          </a:p>
        </p:txBody>
      </p:sp>
      <p:sp>
        <p:nvSpPr>
          <p:cNvPr id="4" name="Slide Number Placeholder 3"/>
          <p:cNvSpPr>
            <a:spLocks noGrp="1"/>
          </p:cNvSpPr>
          <p:nvPr>
            <p:ph type="sldNum" sz="quarter" idx="5"/>
          </p:nvPr>
        </p:nvSpPr>
        <p:spPr/>
        <p:txBody>
          <a:bodyPr/>
          <a:lstStyle/>
          <a:p>
            <a:fld id="{65566019-2182-4BF1-837D-83F75C9CB616}" type="slidenum">
              <a:rPr lang="en-US" smtClean="0"/>
              <a:t>10</a:t>
            </a:fld>
            <a:endParaRPr lang="en-US"/>
          </a:p>
        </p:txBody>
      </p:sp>
    </p:spTree>
    <p:extLst>
      <p:ext uri="{BB962C8B-B14F-4D97-AF65-F5344CB8AC3E}">
        <p14:creationId xmlns:p14="http://schemas.microsoft.com/office/powerpoint/2010/main" val="25268234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0E1F9-93B8-F275-85DF-83E5B3DF54C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208E5B7-192B-F736-D893-929B727F325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B975AAF-C557-FBD3-9B07-C757E7D83100}"/>
              </a:ext>
            </a:extLst>
          </p:cNvPr>
          <p:cNvSpPr>
            <a:spLocks noGrp="1"/>
          </p:cNvSpPr>
          <p:nvPr>
            <p:ph type="dt" sz="half" idx="10"/>
          </p:nvPr>
        </p:nvSpPr>
        <p:spPr/>
        <p:txBody>
          <a:bodyPr/>
          <a:lstStyle/>
          <a:p>
            <a:fld id="{B4A8A189-747F-4318-B5DB-D5515191C46D}" type="datetimeFigureOut">
              <a:rPr lang="en-US" smtClean="0"/>
              <a:t>8/30/2024</a:t>
            </a:fld>
            <a:endParaRPr lang="en-US"/>
          </a:p>
        </p:txBody>
      </p:sp>
      <p:sp>
        <p:nvSpPr>
          <p:cNvPr id="5" name="Footer Placeholder 4">
            <a:extLst>
              <a:ext uri="{FF2B5EF4-FFF2-40B4-BE49-F238E27FC236}">
                <a16:creationId xmlns:a16="http://schemas.microsoft.com/office/drawing/2014/main" id="{3319BD9B-E21F-F4C2-8727-4116541ED57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8213427-996E-0A69-40DD-D8D59F6525BC}"/>
              </a:ext>
            </a:extLst>
          </p:cNvPr>
          <p:cNvSpPr>
            <a:spLocks noGrp="1"/>
          </p:cNvSpPr>
          <p:nvPr>
            <p:ph type="sldNum" sz="quarter" idx="12"/>
          </p:nvPr>
        </p:nvSpPr>
        <p:spPr/>
        <p:txBody>
          <a:bodyPr/>
          <a:lstStyle/>
          <a:p>
            <a:fld id="{5F9DA329-B565-40FB-8247-17B36F2CF4D3}" type="slidenum">
              <a:rPr lang="en-US" smtClean="0"/>
              <a:t>‹#›</a:t>
            </a:fld>
            <a:endParaRPr lang="en-US"/>
          </a:p>
        </p:txBody>
      </p:sp>
    </p:spTree>
    <p:extLst>
      <p:ext uri="{BB962C8B-B14F-4D97-AF65-F5344CB8AC3E}">
        <p14:creationId xmlns:p14="http://schemas.microsoft.com/office/powerpoint/2010/main" val="26040198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9BEEA6-111F-AA4F-84E1-BC2407FE98D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318CA6F-8EB2-6C16-A693-10F8020B016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25ED79-E077-2130-4FE6-D43BF20A4949}"/>
              </a:ext>
            </a:extLst>
          </p:cNvPr>
          <p:cNvSpPr>
            <a:spLocks noGrp="1"/>
          </p:cNvSpPr>
          <p:nvPr>
            <p:ph type="dt" sz="half" idx="10"/>
          </p:nvPr>
        </p:nvSpPr>
        <p:spPr/>
        <p:txBody>
          <a:bodyPr/>
          <a:lstStyle/>
          <a:p>
            <a:fld id="{B4A8A189-747F-4318-B5DB-D5515191C46D}" type="datetimeFigureOut">
              <a:rPr lang="en-US" smtClean="0"/>
              <a:t>8/30/2024</a:t>
            </a:fld>
            <a:endParaRPr lang="en-US"/>
          </a:p>
        </p:txBody>
      </p:sp>
      <p:sp>
        <p:nvSpPr>
          <p:cNvPr id="5" name="Footer Placeholder 4">
            <a:extLst>
              <a:ext uri="{FF2B5EF4-FFF2-40B4-BE49-F238E27FC236}">
                <a16:creationId xmlns:a16="http://schemas.microsoft.com/office/drawing/2014/main" id="{6690950D-CBFC-69DA-3D63-7E57DBA2C8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496C535-7A66-A10D-3C3A-3EE740B1F1B1}"/>
              </a:ext>
            </a:extLst>
          </p:cNvPr>
          <p:cNvSpPr>
            <a:spLocks noGrp="1"/>
          </p:cNvSpPr>
          <p:nvPr>
            <p:ph type="sldNum" sz="quarter" idx="12"/>
          </p:nvPr>
        </p:nvSpPr>
        <p:spPr/>
        <p:txBody>
          <a:bodyPr/>
          <a:lstStyle/>
          <a:p>
            <a:fld id="{5F9DA329-B565-40FB-8247-17B36F2CF4D3}" type="slidenum">
              <a:rPr lang="en-US" smtClean="0"/>
              <a:t>‹#›</a:t>
            </a:fld>
            <a:endParaRPr lang="en-US"/>
          </a:p>
        </p:txBody>
      </p:sp>
    </p:spTree>
    <p:extLst>
      <p:ext uri="{BB962C8B-B14F-4D97-AF65-F5344CB8AC3E}">
        <p14:creationId xmlns:p14="http://schemas.microsoft.com/office/powerpoint/2010/main" val="1915835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9F17BBF-0CE5-CB04-119F-EC10236B443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0BAA03D-7AFA-2F20-88F8-164783B959B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A72B90F-12A3-293B-B7B6-D6BF876AA2F3}"/>
              </a:ext>
            </a:extLst>
          </p:cNvPr>
          <p:cNvSpPr>
            <a:spLocks noGrp="1"/>
          </p:cNvSpPr>
          <p:nvPr>
            <p:ph type="dt" sz="half" idx="10"/>
          </p:nvPr>
        </p:nvSpPr>
        <p:spPr/>
        <p:txBody>
          <a:bodyPr/>
          <a:lstStyle/>
          <a:p>
            <a:fld id="{B4A8A189-747F-4318-B5DB-D5515191C46D}" type="datetimeFigureOut">
              <a:rPr lang="en-US" smtClean="0"/>
              <a:t>8/30/2024</a:t>
            </a:fld>
            <a:endParaRPr lang="en-US"/>
          </a:p>
        </p:txBody>
      </p:sp>
      <p:sp>
        <p:nvSpPr>
          <p:cNvPr id="5" name="Footer Placeholder 4">
            <a:extLst>
              <a:ext uri="{FF2B5EF4-FFF2-40B4-BE49-F238E27FC236}">
                <a16:creationId xmlns:a16="http://schemas.microsoft.com/office/drawing/2014/main" id="{4108B1F8-6729-6F89-0D12-556946647A3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2E4E83-3117-507B-0B86-E7119DD783D2}"/>
              </a:ext>
            </a:extLst>
          </p:cNvPr>
          <p:cNvSpPr>
            <a:spLocks noGrp="1"/>
          </p:cNvSpPr>
          <p:nvPr>
            <p:ph type="sldNum" sz="quarter" idx="12"/>
          </p:nvPr>
        </p:nvSpPr>
        <p:spPr/>
        <p:txBody>
          <a:bodyPr/>
          <a:lstStyle/>
          <a:p>
            <a:fld id="{5F9DA329-B565-40FB-8247-17B36F2CF4D3}" type="slidenum">
              <a:rPr lang="en-US" smtClean="0"/>
              <a:t>‹#›</a:t>
            </a:fld>
            <a:endParaRPr lang="en-US"/>
          </a:p>
        </p:txBody>
      </p:sp>
    </p:spTree>
    <p:extLst>
      <p:ext uri="{BB962C8B-B14F-4D97-AF65-F5344CB8AC3E}">
        <p14:creationId xmlns:p14="http://schemas.microsoft.com/office/powerpoint/2010/main" val="13791143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0B78EB-1CA0-B15B-3A39-A60AF07B34B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FAB828F-21C1-9691-D81D-14A1C6199DA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BA7E7F3-130B-2A1D-3715-7C10E8BD9E89}"/>
              </a:ext>
            </a:extLst>
          </p:cNvPr>
          <p:cNvSpPr>
            <a:spLocks noGrp="1"/>
          </p:cNvSpPr>
          <p:nvPr>
            <p:ph type="dt" sz="half" idx="10"/>
          </p:nvPr>
        </p:nvSpPr>
        <p:spPr/>
        <p:txBody>
          <a:bodyPr/>
          <a:lstStyle/>
          <a:p>
            <a:fld id="{B4A8A189-747F-4318-B5DB-D5515191C46D}" type="datetimeFigureOut">
              <a:rPr lang="en-US" smtClean="0"/>
              <a:t>8/30/2024</a:t>
            </a:fld>
            <a:endParaRPr lang="en-US"/>
          </a:p>
        </p:txBody>
      </p:sp>
      <p:sp>
        <p:nvSpPr>
          <p:cNvPr id="5" name="Footer Placeholder 4">
            <a:extLst>
              <a:ext uri="{FF2B5EF4-FFF2-40B4-BE49-F238E27FC236}">
                <a16:creationId xmlns:a16="http://schemas.microsoft.com/office/drawing/2014/main" id="{FA2EA1FB-373C-C37A-CA70-6CA51E53888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44803E-13C1-C421-B721-DBC0786E3D48}"/>
              </a:ext>
            </a:extLst>
          </p:cNvPr>
          <p:cNvSpPr>
            <a:spLocks noGrp="1"/>
          </p:cNvSpPr>
          <p:nvPr>
            <p:ph type="sldNum" sz="quarter" idx="12"/>
          </p:nvPr>
        </p:nvSpPr>
        <p:spPr/>
        <p:txBody>
          <a:bodyPr/>
          <a:lstStyle/>
          <a:p>
            <a:fld id="{5F9DA329-B565-40FB-8247-17B36F2CF4D3}" type="slidenum">
              <a:rPr lang="en-US" smtClean="0"/>
              <a:t>‹#›</a:t>
            </a:fld>
            <a:endParaRPr lang="en-US"/>
          </a:p>
        </p:txBody>
      </p:sp>
    </p:spTree>
    <p:extLst>
      <p:ext uri="{BB962C8B-B14F-4D97-AF65-F5344CB8AC3E}">
        <p14:creationId xmlns:p14="http://schemas.microsoft.com/office/powerpoint/2010/main" val="28363485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4DEB95-D6F0-DC11-D93A-D141E82D8CA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75B2722-D76C-8C74-469E-5769D1C1ECE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9CA422A-6F37-FF46-42E9-85C038E1B36B}"/>
              </a:ext>
            </a:extLst>
          </p:cNvPr>
          <p:cNvSpPr>
            <a:spLocks noGrp="1"/>
          </p:cNvSpPr>
          <p:nvPr>
            <p:ph type="dt" sz="half" idx="10"/>
          </p:nvPr>
        </p:nvSpPr>
        <p:spPr/>
        <p:txBody>
          <a:bodyPr/>
          <a:lstStyle/>
          <a:p>
            <a:fld id="{B4A8A189-747F-4318-B5DB-D5515191C46D}" type="datetimeFigureOut">
              <a:rPr lang="en-US" smtClean="0"/>
              <a:t>8/30/2024</a:t>
            </a:fld>
            <a:endParaRPr lang="en-US"/>
          </a:p>
        </p:txBody>
      </p:sp>
      <p:sp>
        <p:nvSpPr>
          <p:cNvPr id="5" name="Footer Placeholder 4">
            <a:extLst>
              <a:ext uri="{FF2B5EF4-FFF2-40B4-BE49-F238E27FC236}">
                <a16:creationId xmlns:a16="http://schemas.microsoft.com/office/drawing/2014/main" id="{35326CCB-311D-20CA-8F5D-D1369502435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F381F9E-11C0-3DD0-1EC7-B90A351CD139}"/>
              </a:ext>
            </a:extLst>
          </p:cNvPr>
          <p:cNvSpPr>
            <a:spLocks noGrp="1"/>
          </p:cNvSpPr>
          <p:nvPr>
            <p:ph type="sldNum" sz="quarter" idx="12"/>
          </p:nvPr>
        </p:nvSpPr>
        <p:spPr/>
        <p:txBody>
          <a:bodyPr/>
          <a:lstStyle/>
          <a:p>
            <a:fld id="{5F9DA329-B565-40FB-8247-17B36F2CF4D3}" type="slidenum">
              <a:rPr lang="en-US" smtClean="0"/>
              <a:t>‹#›</a:t>
            </a:fld>
            <a:endParaRPr lang="en-US"/>
          </a:p>
        </p:txBody>
      </p:sp>
    </p:spTree>
    <p:extLst>
      <p:ext uri="{BB962C8B-B14F-4D97-AF65-F5344CB8AC3E}">
        <p14:creationId xmlns:p14="http://schemas.microsoft.com/office/powerpoint/2010/main" val="31326142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25465A-A6C2-BC6C-DE9F-F5685DA0801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2792C28-B6EE-07F9-0324-2ECF927D040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746E55F-CFD4-8B56-52A2-B9849F57B21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39D8072-3941-DB1F-144C-F38476B1E15C}"/>
              </a:ext>
            </a:extLst>
          </p:cNvPr>
          <p:cNvSpPr>
            <a:spLocks noGrp="1"/>
          </p:cNvSpPr>
          <p:nvPr>
            <p:ph type="dt" sz="half" idx="10"/>
          </p:nvPr>
        </p:nvSpPr>
        <p:spPr/>
        <p:txBody>
          <a:bodyPr/>
          <a:lstStyle/>
          <a:p>
            <a:fld id="{B4A8A189-747F-4318-B5DB-D5515191C46D}" type="datetimeFigureOut">
              <a:rPr lang="en-US" smtClean="0"/>
              <a:t>8/30/2024</a:t>
            </a:fld>
            <a:endParaRPr lang="en-US"/>
          </a:p>
        </p:txBody>
      </p:sp>
      <p:sp>
        <p:nvSpPr>
          <p:cNvPr id="6" name="Footer Placeholder 5">
            <a:extLst>
              <a:ext uri="{FF2B5EF4-FFF2-40B4-BE49-F238E27FC236}">
                <a16:creationId xmlns:a16="http://schemas.microsoft.com/office/drawing/2014/main" id="{27BBB17A-E727-9C9E-73FB-19E8F0B3286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E7520AE-82C2-99E0-0697-F1F2B9EE225D}"/>
              </a:ext>
            </a:extLst>
          </p:cNvPr>
          <p:cNvSpPr>
            <a:spLocks noGrp="1"/>
          </p:cNvSpPr>
          <p:nvPr>
            <p:ph type="sldNum" sz="quarter" idx="12"/>
          </p:nvPr>
        </p:nvSpPr>
        <p:spPr/>
        <p:txBody>
          <a:bodyPr/>
          <a:lstStyle/>
          <a:p>
            <a:fld id="{5F9DA329-B565-40FB-8247-17B36F2CF4D3}" type="slidenum">
              <a:rPr lang="en-US" smtClean="0"/>
              <a:t>‹#›</a:t>
            </a:fld>
            <a:endParaRPr lang="en-US"/>
          </a:p>
        </p:txBody>
      </p:sp>
    </p:spTree>
    <p:extLst>
      <p:ext uri="{BB962C8B-B14F-4D97-AF65-F5344CB8AC3E}">
        <p14:creationId xmlns:p14="http://schemas.microsoft.com/office/powerpoint/2010/main" val="19312978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999D2A-0E95-AEBC-A039-3D106416356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7DB7CBD-7815-DB23-7A6C-3128D0F88FF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095F614-A4F5-C70C-DF15-A6A06FD2F4C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43BF89C-BDFE-ECDB-0E8E-164FB90EBB8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569B43C-25BF-3EC6-C1A7-845C6CEB636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790B67D-641C-FF67-5347-7C8D712ADBF1}"/>
              </a:ext>
            </a:extLst>
          </p:cNvPr>
          <p:cNvSpPr>
            <a:spLocks noGrp="1"/>
          </p:cNvSpPr>
          <p:nvPr>
            <p:ph type="dt" sz="half" idx="10"/>
          </p:nvPr>
        </p:nvSpPr>
        <p:spPr/>
        <p:txBody>
          <a:bodyPr/>
          <a:lstStyle/>
          <a:p>
            <a:fld id="{B4A8A189-747F-4318-B5DB-D5515191C46D}" type="datetimeFigureOut">
              <a:rPr lang="en-US" smtClean="0"/>
              <a:t>8/30/2024</a:t>
            </a:fld>
            <a:endParaRPr lang="en-US"/>
          </a:p>
        </p:txBody>
      </p:sp>
      <p:sp>
        <p:nvSpPr>
          <p:cNvPr id="8" name="Footer Placeholder 7">
            <a:extLst>
              <a:ext uri="{FF2B5EF4-FFF2-40B4-BE49-F238E27FC236}">
                <a16:creationId xmlns:a16="http://schemas.microsoft.com/office/drawing/2014/main" id="{D6719B45-1662-2E46-E2D9-44D27C8549E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8512E0C-2B36-4BB1-2753-48CDD1B89566}"/>
              </a:ext>
            </a:extLst>
          </p:cNvPr>
          <p:cNvSpPr>
            <a:spLocks noGrp="1"/>
          </p:cNvSpPr>
          <p:nvPr>
            <p:ph type="sldNum" sz="quarter" idx="12"/>
          </p:nvPr>
        </p:nvSpPr>
        <p:spPr/>
        <p:txBody>
          <a:bodyPr/>
          <a:lstStyle/>
          <a:p>
            <a:fld id="{5F9DA329-B565-40FB-8247-17B36F2CF4D3}" type="slidenum">
              <a:rPr lang="en-US" smtClean="0"/>
              <a:t>‹#›</a:t>
            </a:fld>
            <a:endParaRPr lang="en-US"/>
          </a:p>
        </p:txBody>
      </p:sp>
    </p:spTree>
    <p:extLst>
      <p:ext uri="{BB962C8B-B14F-4D97-AF65-F5344CB8AC3E}">
        <p14:creationId xmlns:p14="http://schemas.microsoft.com/office/powerpoint/2010/main" val="23145154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3374A4-4596-B20C-883E-72D0E0EF434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5793A46-EF30-3327-25C0-ADF3336C6BFA}"/>
              </a:ext>
            </a:extLst>
          </p:cNvPr>
          <p:cNvSpPr>
            <a:spLocks noGrp="1"/>
          </p:cNvSpPr>
          <p:nvPr>
            <p:ph type="dt" sz="half" idx="10"/>
          </p:nvPr>
        </p:nvSpPr>
        <p:spPr/>
        <p:txBody>
          <a:bodyPr/>
          <a:lstStyle/>
          <a:p>
            <a:fld id="{B4A8A189-747F-4318-B5DB-D5515191C46D}" type="datetimeFigureOut">
              <a:rPr lang="en-US" smtClean="0"/>
              <a:t>8/30/2024</a:t>
            </a:fld>
            <a:endParaRPr lang="en-US"/>
          </a:p>
        </p:txBody>
      </p:sp>
      <p:sp>
        <p:nvSpPr>
          <p:cNvPr id="4" name="Footer Placeholder 3">
            <a:extLst>
              <a:ext uri="{FF2B5EF4-FFF2-40B4-BE49-F238E27FC236}">
                <a16:creationId xmlns:a16="http://schemas.microsoft.com/office/drawing/2014/main" id="{A88C2CCF-510A-A4F2-85EB-0CE592D316A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7EA90D1-9B20-B977-0CA4-76FC9136A430}"/>
              </a:ext>
            </a:extLst>
          </p:cNvPr>
          <p:cNvSpPr>
            <a:spLocks noGrp="1"/>
          </p:cNvSpPr>
          <p:nvPr>
            <p:ph type="sldNum" sz="quarter" idx="12"/>
          </p:nvPr>
        </p:nvSpPr>
        <p:spPr/>
        <p:txBody>
          <a:bodyPr/>
          <a:lstStyle/>
          <a:p>
            <a:fld id="{5F9DA329-B565-40FB-8247-17B36F2CF4D3}" type="slidenum">
              <a:rPr lang="en-US" smtClean="0"/>
              <a:t>‹#›</a:t>
            </a:fld>
            <a:endParaRPr lang="en-US"/>
          </a:p>
        </p:txBody>
      </p:sp>
    </p:spTree>
    <p:extLst>
      <p:ext uri="{BB962C8B-B14F-4D97-AF65-F5344CB8AC3E}">
        <p14:creationId xmlns:p14="http://schemas.microsoft.com/office/powerpoint/2010/main" val="38305230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88E0D68-4173-42A4-0B57-58C9FAAE69AC}"/>
              </a:ext>
            </a:extLst>
          </p:cNvPr>
          <p:cNvSpPr>
            <a:spLocks noGrp="1"/>
          </p:cNvSpPr>
          <p:nvPr>
            <p:ph type="dt" sz="half" idx="10"/>
          </p:nvPr>
        </p:nvSpPr>
        <p:spPr/>
        <p:txBody>
          <a:bodyPr/>
          <a:lstStyle/>
          <a:p>
            <a:fld id="{B4A8A189-747F-4318-B5DB-D5515191C46D}" type="datetimeFigureOut">
              <a:rPr lang="en-US" smtClean="0"/>
              <a:t>8/30/2024</a:t>
            </a:fld>
            <a:endParaRPr lang="en-US"/>
          </a:p>
        </p:txBody>
      </p:sp>
      <p:sp>
        <p:nvSpPr>
          <p:cNvPr id="3" name="Footer Placeholder 2">
            <a:extLst>
              <a:ext uri="{FF2B5EF4-FFF2-40B4-BE49-F238E27FC236}">
                <a16:creationId xmlns:a16="http://schemas.microsoft.com/office/drawing/2014/main" id="{C25D7ED9-90AF-C5C0-8F1E-7E23F8F6B3B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105669A-0909-1023-A66F-A282C421EEA8}"/>
              </a:ext>
            </a:extLst>
          </p:cNvPr>
          <p:cNvSpPr>
            <a:spLocks noGrp="1"/>
          </p:cNvSpPr>
          <p:nvPr>
            <p:ph type="sldNum" sz="quarter" idx="12"/>
          </p:nvPr>
        </p:nvSpPr>
        <p:spPr/>
        <p:txBody>
          <a:bodyPr/>
          <a:lstStyle/>
          <a:p>
            <a:fld id="{5F9DA329-B565-40FB-8247-17B36F2CF4D3}" type="slidenum">
              <a:rPr lang="en-US" smtClean="0"/>
              <a:t>‹#›</a:t>
            </a:fld>
            <a:endParaRPr lang="en-US"/>
          </a:p>
        </p:txBody>
      </p:sp>
    </p:spTree>
    <p:extLst>
      <p:ext uri="{BB962C8B-B14F-4D97-AF65-F5344CB8AC3E}">
        <p14:creationId xmlns:p14="http://schemas.microsoft.com/office/powerpoint/2010/main" val="13391613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3F2AF0-9350-F05D-201B-0221875769F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89E07B1-F806-1AA3-081D-9DE0F9DA2A8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26ED1A3-DF6F-E372-B2B1-8985225C0EA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0B94178-1A60-C3CE-5B25-64035CEEED4F}"/>
              </a:ext>
            </a:extLst>
          </p:cNvPr>
          <p:cNvSpPr>
            <a:spLocks noGrp="1"/>
          </p:cNvSpPr>
          <p:nvPr>
            <p:ph type="dt" sz="half" idx="10"/>
          </p:nvPr>
        </p:nvSpPr>
        <p:spPr/>
        <p:txBody>
          <a:bodyPr/>
          <a:lstStyle/>
          <a:p>
            <a:fld id="{B4A8A189-747F-4318-B5DB-D5515191C46D}" type="datetimeFigureOut">
              <a:rPr lang="en-US" smtClean="0"/>
              <a:t>8/30/2024</a:t>
            </a:fld>
            <a:endParaRPr lang="en-US"/>
          </a:p>
        </p:txBody>
      </p:sp>
      <p:sp>
        <p:nvSpPr>
          <p:cNvPr id="6" name="Footer Placeholder 5">
            <a:extLst>
              <a:ext uri="{FF2B5EF4-FFF2-40B4-BE49-F238E27FC236}">
                <a16:creationId xmlns:a16="http://schemas.microsoft.com/office/drawing/2014/main" id="{EFD1AC9F-8BD8-C778-E236-AA0D69E0B54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1A04B4D-9262-8FCF-9090-A608F867A1D8}"/>
              </a:ext>
            </a:extLst>
          </p:cNvPr>
          <p:cNvSpPr>
            <a:spLocks noGrp="1"/>
          </p:cNvSpPr>
          <p:nvPr>
            <p:ph type="sldNum" sz="quarter" idx="12"/>
          </p:nvPr>
        </p:nvSpPr>
        <p:spPr/>
        <p:txBody>
          <a:bodyPr/>
          <a:lstStyle/>
          <a:p>
            <a:fld id="{5F9DA329-B565-40FB-8247-17B36F2CF4D3}" type="slidenum">
              <a:rPr lang="en-US" smtClean="0"/>
              <a:t>‹#›</a:t>
            </a:fld>
            <a:endParaRPr lang="en-US"/>
          </a:p>
        </p:txBody>
      </p:sp>
    </p:spTree>
    <p:extLst>
      <p:ext uri="{BB962C8B-B14F-4D97-AF65-F5344CB8AC3E}">
        <p14:creationId xmlns:p14="http://schemas.microsoft.com/office/powerpoint/2010/main" val="25608614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6EC2FF-2865-627C-E05B-72D6D1871A5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31F5176-09EF-ED38-01BD-9895C589CBE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8BFDF92-0061-44AC-1673-FA2625FA6D9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49A94B7-6857-385D-541E-5586E4FAF902}"/>
              </a:ext>
            </a:extLst>
          </p:cNvPr>
          <p:cNvSpPr>
            <a:spLocks noGrp="1"/>
          </p:cNvSpPr>
          <p:nvPr>
            <p:ph type="dt" sz="half" idx="10"/>
          </p:nvPr>
        </p:nvSpPr>
        <p:spPr/>
        <p:txBody>
          <a:bodyPr/>
          <a:lstStyle/>
          <a:p>
            <a:fld id="{B4A8A189-747F-4318-B5DB-D5515191C46D}" type="datetimeFigureOut">
              <a:rPr lang="en-US" smtClean="0"/>
              <a:t>8/30/2024</a:t>
            </a:fld>
            <a:endParaRPr lang="en-US"/>
          </a:p>
        </p:txBody>
      </p:sp>
      <p:sp>
        <p:nvSpPr>
          <p:cNvPr id="6" name="Footer Placeholder 5">
            <a:extLst>
              <a:ext uri="{FF2B5EF4-FFF2-40B4-BE49-F238E27FC236}">
                <a16:creationId xmlns:a16="http://schemas.microsoft.com/office/drawing/2014/main" id="{E0A07D70-8438-7AD2-59AF-3BB26E472BE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919192C-B99D-A824-4698-4DBA0F3555E1}"/>
              </a:ext>
            </a:extLst>
          </p:cNvPr>
          <p:cNvSpPr>
            <a:spLocks noGrp="1"/>
          </p:cNvSpPr>
          <p:nvPr>
            <p:ph type="sldNum" sz="quarter" idx="12"/>
          </p:nvPr>
        </p:nvSpPr>
        <p:spPr/>
        <p:txBody>
          <a:bodyPr/>
          <a:lstStyle/>
          <a:p>
            <a:fld id="{5F9DA329-B565-40FB-8247-17B36F2CF4D3}" type="slidenum">
              <a:rPr lang="en-US" smtClean="0"/>
              <a:t>‹#›</a:t>
            </a:fld>
            <a:endParaRPr lang="en-US"/>
          </a:p>
        </p:txBody>
      </p:sp>
    </p:spTree>
    <p:extLst>
      <p:ext uri="{BB962C8B-B14F-4D97-AF65-F5344CB8AC3E}">
        <p14:creationId xmlns:p14="http://schemas.microsoft.com/office/powerpoint/2010/main" val="26628726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9443066-60C6-500D-4823-8AA17E676F0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3CD7F09-048F-FF7D-27B5-62296672E1C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403F319-79F9-F780-14D5-DAEC044522F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4A8A189-747F-4318-B5DB-D5515191C46D}" type="datetimeFigureOut">
              <a:rPr lang="en-US" smtClean="0"/>
              <a:t>8/30/2024</a:t>
            </a:fld>
            <a:endParaRPr lang="en-US"/>
          </a:p>
        </p:txBody>
      </p:sp>
      <p:sp>
        <p:nvSpPr>
          <p:cNvPr id="5" name="Footer Placeholder 4">
            <a:extLst>
              <a:ext uri="{FF2B5EF4-FFF2-40B4-BE49-F238E27FC236}">
                <a16:creationId xmlns:a16="http://schemas.microsoft.com/office/drawing/2014/main" id="{32621EB6-8BC4-77A1-97CB-62B8B6080E9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2025FD0-7BFB-6449-A634-D5712263130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F9DA329-B565-40FB-8247-17B36F2CF4D3}" type="slidenum">
              <a:rPr lang="en-US" smtClean="0"/>
              <a:t>‹#›</a:t>
            </a:fld>
            <a:endParaRPr lang="en-US"/>
          </a:p>
        </p:txBody>
      </p:sp>
    </p:spTree>
    <p:extLst>
      <p:ext uri="{BB962C8B-B14F-4D97-AF65-F5344CB8AC3E}">
        <p14:creationId xmlns:p14="http://schemas.microsoft.com/office/powerpoint/2010/main" val="26782847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2.png"/><Relationship Id="rId5" Type="http://schemas.microsoft.com/office/2007/relationships/hdphoto" Target="../media/hdphoto2.wdp"/><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F3E416D2-D994-4F7A-8F62-B28B11BEBA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pic>
        <p:nvPicPr>
          <p:cNvPr id="8" name="Picture 7">
            <a:extLst>
              <a:ext uri="{FF2B5EF4-FFF2-40B4-BE49-F238E27FC236}">
                <a16:creationId xmlns:a16="http://schemas.microsoft.com/office/drawing/2014/main" id="{CB57BB1C-39D8-24AB-78C7-720BAF92888F}"/>
              </a:ext>
            </a:extLst>
          </p:cNvPr>
          <p:cNvPicPr>
            <a:picLocks noChangeAspect="1"/>
          </p:cNvPicPr>
          <p:nvPr/>
        </p:nvPicPr>
        <p:blipFill rotWithShape="1">
          <a:blip r:embed="rId2"/>
          <a:srcRect t="6814" r="-1" b="5615"/>
          <a:stretch/>
        </p:blipFill>
        <p:spPr>
          <a:xfrm>
            <a:off x="1524" y="-48166"/>
            <a:ext cx="12202346" cy="6865526"/>
          </a:xfrm>
          <a:prstGeom prst="rect">
            <a:avLst/>
          </a:prstGeom>
        </p:spPr>
      </p:pic>
      <p:sp>
        <p:nvSpPr>
          <p:cNvPr id="14" name="Freeform: Shape 13">
            <a:extLst>
              <a:ext uri="{FF2B5EF4-FFF2-40B4-BE49-F238E27FC236}">
                <a16:creationId xmlns:a16="http://schemas.microsoft.com/office/drawing/2014/main" id="{FB27C166-470E-467E-9E9E-E235EEF3C0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824691" y="0"/>
            <a:ext cx="7365784" cy="6858000"/>
          </a:xfrm>
          <a:custGeom>
            <a:avLst/>
            <a:gdLst>
              <a:gd name="connsiteX0" fmla="*/ 5742761 w 7365784"/>
              <a:gd name="connsiteY0" fmla="*/ 0 h 6858000"/>
              <a:gd name="connsiteX1" fmla="*/ 3076369 w 7365784"/>
              <a:gd name="connsiteY1" fmla="*/ 0 h 6858000"/>
              <a:gd name="connsiteX2" fmla="*/ 1949196 w 7365784"/>
              <a:gd name="connsiteY2" fmla="*/ 0 h 6858000"/>
              <a:gd name="connsiteX3" fmla="*/ 1583228 w 7365784"/>
              <a:gd name="connsiteY3" fmla="*/ 0 h 6858000"/>
              <a:gd name="connsiteX4" fmla="*/ 1457787 w 7365784"/>
              <a:gd name="connsiteY4" fmla="*/ 0 h 6858000"/>
              <a:gd name="connsiteX5" fmla="*/ 1445578 w 7365784"/>
              <a:gd name="connsiteY5" fmla="*/ 0 h 6858000"/>
              <a:gd name="connsiteX6" fmla="*/ 571708 w 7365784"/>
              <a:gd name="connsiteY6" fmla="*/ 0 h 6858000"/>
              <a:gd name="connsiteX7" fmla="*/ 237757 w 7365784"/>
              <a:gd name="connsiteY7" fmla="*/ 0 h 6858000"/>
              <a:gd name="connsiteX8" fmla="*/ 205161 w 7365784"/>
              <a:gd name="connsiteY8" fmla="*/ 0 h 6858000"/>
              <a:gd name="connsiteX9" fmla="*/ 0 w 7365784"/>
              <a:gd name="connsiteY9" fmla="*/ 0 h 6858000"/>
              <a:gd name="connsiteX10" fmla="*/ 0 w 7365784"/>
              <a:gd name="connsiteY10" fmla="*/ 6858000 h 6858000"/>
              <a:gd name="connsiteX11" fmla="*/ 205161 w 7365784"/>
              <a:gd name="connsiteY11" fmla="*/ 6858000 h 6858000"/>
              <a:gd name="connsiteX12" fmla="*/ 237757 w 7365784"/>
              <a:gd name="connsiteY12" fmla="*/ 6858000 h 6858000"/>
              <a:gd name="connsiteX13" fmla="*/ 571708 w 7365784"/>
              <a:gd name="connsiteY13" fmla="*/ 6858000 h 6858000"/>
              <a:gd name="connsiteX14" fmla="*/ 1274834 w 7365784"/>
              <a:gd name="connsiteY14" fmla="*/ 6858000 h 6858000"/>
              <a:gd name="connsiteX15" fmla="*/ 1445578 w 7365784"/>
              <a:gd name="connsiteY15" fmla="*/ 6858000 h 6858000"/>
              <a:gd name="connsiteX16" fmla="*/ 1457787 w 7365784"/>
              <a:gd name="connsiteY16" fmla="*/ 6858000 h 6858000"/>
              <a:gd name="connsiteX17" fmla="*/ 1949196 w 7365784"/>
              <a:gd name="connsiteY17" fmla="*/ 6858000 h 6858000"/>
              <a:gd name="connsiteX18" fmla="*/ 3076369 w 7365784"/>
              <a:gd name="connsiteY18" fmla="*/ 6858000 h 6858000"/>
              <a:gd name="connsiteX19" fmla="*/ 4863030 w 7365784"/>
              <a:gd name="connsiteY19" fmla="*/ 6858000 h 6858000"/>
              <a:gd name="connsiteX20" fmla="*/ 4974786 w 7365784"/>
              <a:gd name="connsiteY20" fmla="*/ 6780599 h 6858000"/>
              <a:gd name="connsiteX21" fmla="*/ 5491434 w 7365784"/>
              <a:gd name="connsiteY21" fmla="*/ 6374814 h 6858000"/>
              <a:gd name="connsiteX22" fmla="*/ 7365784 w 7365784"/>
              <a:gd name="connsiteY22" fmla="*/ 3621656 h 6858000"/>
              <a:gd name="connsiteX23" fmla="*/ 5764885 w 7365784"/>
              <a:gd name="connsiteY23"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365784" h="6858000">
                <a:moveTo>
                  <a:pt x="5742761" y="0"/>
                </a:moveTo>
                <a:lnTo>
                  <a:pt x="3076369" y="0"/>
                </a:lnTo>
                <a:lnTo>
                  <a:pt x="1949196" y="0"/>
                </a:lnTo>
                <a:lnTo>
                  <a:pt x="1583228" y="0"/>
                </a:lnTo>
                <a:lnTo>
                  <a:pt x="1457787" y="0"/>
                </a:lnTo>
                <a:lnTo>
                  <a:pt x="1445578" y="0"/>
                </a:lnTo>
                <a:lnTo>
                  <a:pt x="571708" y="0"/>
                </a:lnTo>
                <a:lnTo>
                  <a:pt x="237757" y="0"/>
                </a:lnTo>
                <a:lnTo>
                  <a:pt x="205161" y="0"/>
                </a:lnTo>
                <a:lnTo>
                  <a:pt x="0" y="0"/>
                </a:lnTo>
                <a:lnTo>
                  <a:pt x="0" y="6858000"/>
                </a:lnTo>
                <a:lnTo>
                  <a:pt x="205161" y="6858000"/>
                </a:lnTo>
                <a:lnTo>
                  <a:pt x="237757" y="6858000"/>
                </a:lnTo>
                <a:lnTo>
                  <a:pt x="571708" y="6858000"/>
                </a:lnTo>
                <a:lnTo>
                  <a:pt x="1274834" y="6858000"/>
                </a:lnTo>
                <a:lnTo>
                  <a:pt x="1445578" y="6858000"/>
                </a:lnTo>
                <a:lnTo>
                  <a:pt x="1457787" y="6858000"/>
                </a:lnTo>
                <a:lnTo>
                  <a:pt x="1949196" y="6858000"/>
                </a:lnTo>
                <a:lnTo>
                  <a:pt x="3076369" y="6858000"/>
                </a:lnTo>
                <a:lnTo>
                  <a:pt x="4863030" y="6858000"/>
                </a:lnTo>
                <a:lnTo>
                  <a:pt x="4974786" y="6780599"/>
                </a:lnTo>
                <a:cubicBezTo>
                  <a:pt x="5148604" y="6653108"/>
                  <a:pt x="5319231" y="6515397"/>
                  <a:pt x="5491434" y="6374814"/>
                </a:cubicBezTo>
                <a:cubicBezTo>
                  <a:pt x="6437059" y="5602839"/>
                  <a:pt x="7365784" y="4969131"/>
                  <a:pt x="7365784" y="3621656"/>
                </a:cubicBezTo>
                <a:cubicBezTo>
                  <a:pt x="7365784" y="2093192"/>
                  <a:pt x="6792048" y="754641"/>
                  <a:pt x="5764885" y="14997"/>
                </a:cubicBezTo>
                <a:close/>
              </a:path>
            </a:pathLst>
          </a:cu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Shape 15">
            <a:extLst>
              <a:ext uri="{FF2B5EF4-FFF2-40B4-BE49-F238E27FC236}">
                <a16:creationId xmlns:a16="http://schemas.microsoft.com/office/drawing/2014/main" id="{673636C8-1392-483A-8A7A-CA259E806C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983671" y="0"/>
            <a:ext cx="7208329" cy="6858000"/>
          </a:xfrm>
          <a:custGeom>
            <a:avLst/>
            <a:gdLst>
              <a:gd name="connsiteX0" fmla="*/ 5585306 w 7208329"/>
              <a:gd name="connsiteY0" fmla="*/ 0 h 6858000"/>
              <a:gd name="connsiteX1" fmla="*/ 2918914 w 7208329"/>
              <a:gd name="connsiteY1" fmla="*/ 0 h 6858000"/>
              <a:gd name="connsiteX2" fmla="*/ 1592911 w 7208329"/>
              <a:gd name="connsiteY2" fmla="*/ 0 h 6858000"/>
              <a:gd name="connsiteX3" fmla="*/ 1425773 w 7208329"/>
              <a:gd name="connsiteY3" fmla="*/ 0 h 6858000"/>
              <a:gd name="connsiteX4" fmla="*/ 1300332 w 7208329"/>
              <a:gd name="connsiteY4" fmla="*/ 0 h 6858000"/>
              <a:gd name="connsiteX5" fmla="*/ 1288123 w 7208329"/>
              <a:gd name="connsiteY5" fmla="*/ 0 h 6858000"/>
              <a:gd name="connsiteX6" fmla="*/ 414253 w 7208329"/>
              <a:gd name="connsiteY6" fmla="*/ 0 h 6858000"/>
              <a:gd name="connsiteX7" fmla="*/ 80302 w 7208329"/>
              <a:gd name="connsiteY7" fmla="*/ 0 h 6858000"/>
              <a:gd name="connsiteX8" fmla="*/ 47706 w 7208329"/>
              <a:gd name="connsiteY8" fmla="*/ 0 h 6858000"/>
              <a:gd name="connsiteX9" fmla="*/ 0 w 7208329"/>
              <a:gd name="connsiteY9" fmla="*/ 0 h 6858000"/>
              <a:gd name="connsiteX10" fmla="*/ 0 w 7208329"/>
              <a:gd name="connsiteY10" fmla="*/ 6858000 h 6858000"/>
              <a:gd name="connsiteX11" fmla="*/ 47706 w 7208329"/>
              <a:gd name="connsiteY11" fmla="*/ 6858000 h 6858000"/>
              <a:gd name="connsiteX12" fmla="*/ 80302 w 7208329"/>
              <a:gd name="connsiteY12" fmla="*/ 6858000 h 6858000"/>
              <a:gd name="connsiteX13" fmla="*/ 414253 w 7208329"/>
              <a:gd name="connsiteY13" fmla="*/ 6858000 h 6858000"/>
              <a:gd name="connsiteX14" fmla="*/ 1117379 w 7208329"/>
              <a:gd name="connsiteY14" fmla="*/ 6858000 h 6858000"/>
              <a:gd name="connsiteX15" fmla="*/ 1288123 w 7208329"/>
              <a:gd name="connsiteY15" fmla="*/ 6858000 h 6858000"/>
              <a:gd name="connsiteX16" fmla="*/ 1300332 w 7208329"/>
              <a:gd name="connsiteY16" fmla="*/ 6858000 h 6858000"/>
              <a:gd name="connsiteX17" fmla="*/ 1592911 w 7208329"/>
              <a:gd name="connsiteY17" fmla="*/ 6858000 h 6858000"/>
              <a:gd name="connsiteX18" fmla="*/ 2918914 w 7208329"/>
              <a:gd name="connsiteY18" fmla="*/ 6858000 h 6858000"/>
              <a:gd name="connsiteX19" fmla="*/ 4705575 w 7208329"/>
              <a:gd name="connsiteY19" fmla="*/ 6858000 h 6858000"/>
              <a:gd name="connsiteX20" fmla="*/ 4817331 w 7208329"/>
              <a:gd name="connsiteY20" fmla="*/ 6780599 h 6858000"/>
              <a:gd name="connsiteX21" fmla="*/ 5333979 w 7208329"/>
              <a:gd name="connsiteY21" fmla="*/ 6374814 h 6858000"/>
              <a:gd name="connsiteX22" fmla="*/ 7208329 w 7208329"/>
              <a:gd name="connsiteY22" fmla="*/ 3621656 h 6858000"/>
              <a:gd name="connsiteX23" fmla="*/ 5607430 w 7208329"/>
              <a:gd name="connsiteY23"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208329" h="6858000">
                <a:moveTo>
                  <a:pt x="5585306" y="0"/>
                </a:moveTo>
                <a:lnTo>
                  <a:pt x="2918914" y="0"/>
                </a:lnTo>
                <a:lnTo>
                  <a:pt x="1592911" y="0"/>
                </a:lnTo>
                <a:lnTo>
                  <a:pt x="1425773" y="0"/>
                </a:lnTo>
                <a:lnTo>
                  <a:pt x="1300332" y="0"/>
                </a:lnTo>
                <a:lnTo>
                  <a:pt x="1288123" y="0"/>
                </a:lnTo>
                <a:lnTo>
                  <a:pt x="414253" y="0"/>
                </a:lnTo>
                <a:lnTo>
                  <a:pt x="80302" y="0"/>
                </a:lnTo>
                <a:lnTo>
                  <a:pt x="47706" y="0"/>
                </a:lnTo>
                <a:lnTo>
                  <a:pt x="0" y="0"/>
                </a:lnTo>
                <a:lnTo>
                  <a:pt x="0" y="6858000"/>
                </a:lnTo>
                <a:lnTo>
                  <a:pt x="47706" y="6858000"/>
                </a:lnTo>
                <a:lnTo>
                  <a:pt x="80302" y="6858000"/>
                </a:lnTo>
                <a:lnTo>
                  <a:pt x="414253" y="6858000"/>
                </a:lnTo>
                <a:lnTo>
                  <a:pt x="1117379" y="6858000"/>
                </a:lnTo>
                <a:lnTo>
                  <a:pt x="1288123" y="6858000"/>
                </a:lnTo>
                <a:lnTo>
                  <a:pt x="1300332" y="6858000"/>
                </a:lnTo>
                <a:lnTo>
                  <a:pt x="1592911" y="6858000"/>
                </a:lnTo>
                <a:lnTo>
                  <a:pt x="2918914" y="6858000"/>
                </a:lnTo>
                <a:lnTo>
                  <a:pt x="4705575" y="6858000"/>
                </a:lnTo>
                <a:lnTo>
                  <a:pt x="4817331" y="6780599"/>
                </a:lnTo>
                <a:cubicBezTo>
                  <a:pt x="4991149" y="6653108"/>
                  <a:pt x="5161776" y="6515397"/>
                  <a:pt x="5333979" y="6374814"/>
                </a:cubicBezTo>
                <a:cubicBezTo>
                  <a:pt x="6279604" y="5602839"/>
                  <a:pt x="7208329" y="4969131"/>
                  <a:pt x="7208329" y="3621656"/>
                </a:cubicBezTo>
                <a:cubicBezTo>
                  <a:pt x="7208329" y="2093192"/>
                  <a:pt x="6634593" y="754641"/>
                  <a:pt x="5607430" y="14997"/>
                </a:cubicBezTo>
                <a:close/>
              </a:path>
            </a:pathLst>
          </a:cu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Freeform: Shape 17">
            <a:extLst>
              <a:ext uri="{FF2B5EF4-FFF2-40B4-BE49-F238E27FC236}">
                <a16:creationId xmlns:a16="http://schemas.microsoft.com/office/drawing/2014/main" id="{7539A79B-DFBA-4781-B0DE-4044B07226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611396"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5" name="TextBox 4">
            <a:extLst>
              <a:ext uri="{FF2B5EF4-FFF2-40B4-BE49-F238E27FC236}">
                <a16:creationId xmlns:a16="http://schemas.microsoft.com/office/drawing/2014/main" id="{EF0FDB1D-F27A-23D2-50B9-1E79B9F65269}"/>
              </a:ext>
            </a:extLst>
          </p:cNvPr>
          <p:cNvSpPr txBox="1"/>
          <p:nvPr/>
        </p:nvSpPr>
        <p:spPr>
          <a:xfrm>
            <a:off x="4611396" y="1036869"/>
            <a:ext cx="8506110" cy="3099512"/>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200" b="1" i="0" dirty="0">
                <a:effectLst/>
                <a:latin typeface="Times New Roman" panose="02020603050405020304" pitchFamily="18" charset="0"/>
                <a:ea typeface="+mj-ea"/>
                <a:cs typeface="Times New Roman" panose="02020603050405020304" pitchFamily="18" charset="0"/>
              </a:rPr>
              <a:t>Group 2 :</a:t>
            </a:r>
          </a:p>
          <a:p>
            <a:pPr algn="ctr">
              <a:lnSpc>
                <a:spcPct val="90000"/>
              </a:lnSpc>
              <a:spcBef>
                <a:spcPct val="0"/>
              </a:spcBef>
              <a:spcAft>
                <a:spcPts val="600"/>
              </a:spcAft>
            </a:pPr>
            <a:r>
              <a:rPr lang="en-US" sz="4200" b="1" i="0" dirty="0" err="1">
                <a:effectLst/>
                <a:latin typeface="Times New Roman" panose="02020603050405020304" pitchFamily="18" charset="0"/>
                <a:ea typeface="+mj-ea"/>
                <a:cs typeface="Times New Roman" panose="02020603050405020304" pitchFamily="18" charset="0"/>
              </a:rPr>
              <a:t>SpikeVar</a:t>
            </a:r>
            <a:r>
              <a:rPr lang="en-US" sz="4200" b="1" i="0" dirty="0">
                <a:effectLst/>
                <a:latin typeface="Times New Roman" panose="02020603050405020304" pitchFamily="18" charset="0"/>
                <a:ea typeface="+mj-ea"/>
                <a:cs typeface="Times New Roman" panose="02020603050405020304" pitchFamily="18" charset="0"/>
              </a:rPr>
              <a:t> &amp; </a:t>
            </a:r>
            <a:r>
              <a:rPr lang="en-US" sz="4200" b="1" i="0" dirty="0" err="1">
                <a:effectLst/>
                <a:latin typeface="Times New Roman" panose="02020603050405020304" pitchFamily="18" charset="0"/>
                <a:ea typeface="+mj-ea"/>
                <a:cs typeface="Times New Roman" panose="02020603050405020304" pitchFamily="18" charset="0"/>
              </a:rPr>
              <a:t>TykeVar</a:t>
            </a:r>
            <a:endParaRPr lang="en-US" sz="4200" b="1" i="0" dirty="0">
              <a:effectLst/>
              <a:latin typeface="Times New Roman" panose="02020603050405020304" pitchFamily="18" charset="0"/>
              <a:ea typeface="+mj-ea"/>
              <a:cs typeface="Times New Roman" panose="02020603050405020304" pitchFamily="18" charset="0"/>
            </a:endParaRPr>
          </a:p>
          <a:p>
            <a:pPr algn="ctr">
              <a:lnSpc>
                <a:spcPct val="90000"/>
              </a:lnSpc>
              <a:spcBef>
                <a:spcPct val="0"/>
              </a:spcBef>
              <a:spcAft>
                <a:spcPts val="600"/>
              </a:spcAft>
            </a:pPr>
            <a:r>
              <a:rPr lang="en-US" sz="4200" b="1" i="0" dirty="0">
                <a:effectLst/>
                <a:latin typeface="Times New Roman" panose="02020603050405020304" pitchFamily="18" charset="0"/>
                <a:ea typeface="+mj-ea"/>
                <a:cs typeface="Times New Roman" panose="02020603050405020304" pitchFamily="18" charset="0"/>
              </a:rPr>
              <a:t> Simulation of Mosaic Variants </a:t>
            </a:r>
          </a:p>
          <a:p>
            <a:pPr algn="ctr">
              <a:lnSpc>
                <a:spcPct val="90000"/>
              </a:lnSpc>
              <a:spcBef>
                <a:spcPct val="0"/>
              </a:spcBef>
              <a:spcAft>
                <a:spcPts val="600"/>
              </a:spcAft>
            </a:pPr>
            <a:r>
              <a:rPr lang="en-US" sz="4200" b="1" i="0" dirty="0">
                <a:effectLst/>
                <a:latin typeface="Times New Roman" panose="02020603050405020304" pitchFamily="18" charset="0"/>
                <a:ea typeface="+mj-ea"/>
                <a:cs typeface="Times New Roman" panose="02020603050405020304" pitchFamily="18" charset="0"/>
              </a:rPr>
              <a:t>in Sequencing Data</a:t>
            </a:r>
          </a:p>
        </p:txBody>
      </p:sp>
      <p:sp>
        <p:nvSpPr>
          <p:cNvPr id="6" name="TextBox 5">
            <a:extLst>
              <a:ext uri="{FF2B5EF4-FFF2-40B4-BE49-F238E27FC236}">
                <a16:creationId xmlns:a16="http://schemas.microsoft.com/office/drawing/2014/main" id="{E5D6503D-888C-53FB-1386-8A5CA9251832}"/>
              </a:ext>
            </a:extLst>
          </p:cNvPr>
          <p:cNvSpPr txBox="1"/>
          <p:nvPr/>
        </p:nvSpPr>
        <p:spPr>
          <a:xfrm>
            <a:off x="5438964" y="4720370"/>
            <a:ext cx="7221724" cy="2877371"/>
          </a:xfrm>
          <a:prstGeom prst="rect">
            <a:avLst/>
          </a:prstGeom>
        </p:spPr>
        <p:txBody>
          <a:bodyPr vert="horz" lIns="91440" tIns="45720" rIns="91440" bIns="45720" rtlCol="0">
            <a:noAutofit/>
          </a:bodyPr>
          <a:lstStyle/>
          <a:p>
            <a:pPr algn="ctr">
              <a:lnSpc>
                <a:spcPct val="90000"/>
              </a:lnSpc>
              <a:spcBef>
                <a:spcPts val="1000"/>
              </a:spcBef>
            </a:pPr>
            <a:r>
              <a:rPr lang="en-US" sz="2000" b="1" dirty="0">
                <a:latin typeface="Times New Roman" panose="02020603050405020304" pitchFamily="18" charset="0"/>
                <a:cs typeface="Times New Roman" panose="02020603050405020304" pitchFamily="18" charset="0"/>
              </a:rPr>
              <a:t>Farhang Jaryani,</a:t>
            </a:r>
          </a:p>
          <a:p>
            <a:pPr algn="ctr">
              <a:lnSpc>
                <a:spcPct val="90000"/>
              </a:lnSpc>
              <a:spcBef>
                <a:spcPts val="1000"/>
              </a:spcBef>
            </a:pPr>
            <a:r>
              <a:rPr lang="en-US" sz="2000" b="1" i="0" dirty="0">
                <a:effectLst/>
                <a:latin typeface="Times New Roman" panose="02020603050405020304" pitchFamily="18" charset="0"/>
                <a:cs typeface="Times New Roman" panose="02020603050405020304" pitchFamily="18" charset="0"/>
              </a:rPr>
              <a:t>Fritz Sedlazeck, Lab</a:t>
            </a:r>
          </a:p>
          <a:p>
            <a:pPr algn="ctr">
              <a:lnSpc>
                <a:spcPct val="90000"/>
              </a:lnSpc>
              <a:spcBef>
                <a:spcPts val="1000"/>
              </a:spcBef>
            </a:pPr>
            <a:r>
              <a:rPr lang="en-US" sz="2000" b="1" i="0" dirty="0">
                <a:effectLst/>
                <a:latin typeface="Times New Roman" panose="02020603050405020304" pitchFamily="18" charset="0"/>
                <a:cs typeface="Times New Roman" panose="02020603050405020304" pitchFamily="18" charset="0"/>
              </a:rPr>
              <a:t>Human Genome Sequencing Center</a:t>
            </a:r>
          </a:p>
          <a:p>
            <a:pPr algn="ctr">
              <a:lnSpc>
                <a:spcPct val="90000"/>
              </a:lnSpc>
              <a:spcBef>
                <a:spcPts val="1000"/>
              </a:spcBef>
            </a:pPr>
            <a:r>
              <a:rPr lang="en-US" sz="2000" b="1" dirty="0">
                <a:latin typeface="Times New Roman" panose="02020603050405020304" pitchFamily="18" charset="0"/>
                <a:cs typeface="Times New Roman" panose="02020603050405020304" pitchFamily="18" charset="0"/>
              </a:rPr>
              <a:t>Baylor college of Medicine</a:t>
            </a:r>
          </a:p>
        </p:txBody>
      </p:sp>
      <p:pic>
        <p:nvPicPr>
          <p:cNvPr id="1030" name="Picture 6" descr="BCM-HGSC Web Client - Login">
            <a:extLst>
              <a:ext uri="{FF2B5EF4-FFF2-40B4-BE49-F238E27FC236}">
                <a16:creationId xmlns:a16="http://schemas.microsoft.com/office/drawing/2014/main" id="{EA0E71F7-6D76-1689-5B6A-96108FC878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72127" y="0"/>
            <a:ext cx="3470910" cy="11919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01963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201" name="Rectangle 8200">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03" name="Freeform: Shape 8202">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05" name="Rectangle 8204">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07" name="Rectangle 8206">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09" name="Freeform: Shape 8208">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211" name="Isosceles Triangle 8210">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196" name="Picture 4">
            <a:extLst>
              <a:ext uri="{FF2B5EF4-FFF2-40B4-BE49-F238E27FC236}">
                <a16:creationId xmlns:a16="http://schemas.microsoft.com/office/drawing/2014/main" id="{82F1A773-8CDE-8159-ACC2-75894866C190}"/>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48430" y="2911467"/>
            <a:ext cx="4886828" cy="3658048"/>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8213" name="Isosceles Triangle 8212">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7AA0162B-E53C-C78C-2CF8-7AE4F286036D}"/>
              </a:ext>
            </a:extLst>
          </p:cNvPr>
          <p:cNvSpPr txBox="1"/>
          <p:nvPr/>
        </p:nvSpPr>
        <p:spPr>
          <a:xfrm>
            <a:off x="0" y="1711352"/>
            <a:ext cx="7460673" cy="830997"/>
          </a:xfrm>
          <a:prstGeom prst="rect">
            <a:avLst/>
          </a:prstGeom>
          <a:noFill/>
        </p:spPr>
        <p:txBody>
          <a:bodyPr wrap="square">
            <a:spAutoFit/>
          </a:bodyPr>
          <a:lstStyle/>
          <a:p>
            <a:pPr algn="l"/>
            <a:r>
              <a:rPr lang="en-US" sz="2400" b="1" i="0" dirty="0">
                <a:solidFill>
                  <a:srgbClr val="1F2328"/>
                </a:solidFill>
                <a:effectLst/>
                <a:latin typeface="Times New Roman" panose="02020603050405020304" pitchFamily="18" charset="0"/>
                <a:cs typeface="Times New Roman" panose="02020603050405020304" pitchFamily="18" charset="0"/>
              </a:rPr>
              <a:t>2) </a:t>
            </a:r>
            <a:r>
              <a:rPr lang="en-US" sz="2400" b="1" i="0" dirty="0" err="1">
                <a:solidFill>
                  <a:srgbClr val="1F2328"/>
                </a:solidFill>
                <a:effectLst/>
                <a:latin typeface="Times New Roman" panose="02020603050405020304" pitchFamily="18" charset="0"/>
                <a:cs typeface="Times New Roman" panose="02020603050405020304" pitchFamily="18" charset="0"/>
              </a:rPr>
              <a:t>TykeVarEditor</a:t>
            </a:r>
            <a:r>
              <a:rPr lang="en-US" sz="2400" b="1" i="0" dirty="0">
                <a:solidFill>
                  <a:srgbClr val="1F2328"/>
                </a:solidFill>
                <a:effectLst/>
                <a:latin typeface="Times New Roman" panose="02020603050405020304" pitchFamily="18" charset="0"/>
                <a:cs typeface="Times New Roman" panose="02020603050405020304" pitchFamily="18" charset="0"/>
              </a:rPr>
              <a:t> – </a:t>
            </a:r>
            <a:br>
              <a:rPr lang="en-US" sz="2400" b="1" i="0" dirty="0">
                <a:solidFill>
                  <a:srgbClr val="1F2328"/>
                </a:solidFill>
                <a:effectLst/>
                <a:latin typeface="Times New Roman" panose="02020603050405020304" pitchFamily="18" charset="0"/>
                <a:cs typeface="Times New Roman" panose="02020603050405020304" pitchFamily="18" charset="0"/>
              </a:rPr>
            </a:br>
            <a:r>
              <a:rPr lang="en-US" sz="2400" b="1" i="0" dirty="0">
                <a:solidFill>
                  <a:srgbClr val="1F2328"/>
                </a:solidFill>
                <a:effectLst/>
                <a:latin typeface="Times New Roman" panose="02020603050405020304" pitchFamily="18" charset="0"/>
                <a:cs typeface="Times New Roman" panose="02020603050405020304" pitchFamily="18" charset="0"/>
              </a:rPr>
              <a:t>  Generate Edited Reads Based on Simulated VCF</a:t>
            </a:r>
          </a:p>
        </p:txBody>
      </p:sp>
      <p:sp>
        <p:nvSpPr>
          <p:cNvPr id="2" name="Rectangle 1">
            <a:extLst>
              <a:ext uri="{FF2B5EF4-FFF2-40B4-BE49-F238E27FC236}">
                <a16:creationId xmlns:a16="http://schemas.microsoft.com/office/drawing/2014/main" id="{7846BA85-2597-1ED7-C1CA-BDB92EC63A93}"/>
              </a:ext>
            </a:extLst>
          </p:cNvPr>
          <p:cNvSpPr/>
          <p:nvPr/>
        </p:nvSpPr>
        <p:spPr>
          <a:xfrm>
            <a:off x="0" y="0"/>
            <a:ext cx="12178933" cy="675409"/>
          </a:xfrm>
          <a:prstGeom prst="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i="1" dirty="0">
                <a:solidFill>
                  <a:srgbClr val="1F2328"/>
                </a:solidFill>
                <a:effectLst/>
                <a:latin typeface="-apple-system"/>
              </a:rPr>
              <a:t>T</a:t>
            </a:r>
            <a:r>
              <a:rPr lang="en-US" sz="2800" b="1" i="0" dirty="0">
                <a:solidFill>
                  <a:srgbClr val="1F2328"/>
                </a:solidFill>
                <a:effectLst/>
                <a:latin typeface="-apple-system"/>
              </a:rPr>
              <a:t>rack in </a:t>
            </a:r>
            <a:r>
              <a:rPr lang="en-US" sz="2800" b="1" i="1" dirty="0">
                <a:solidFill>
                  <a:srgbClr val="1F2328"/>
                </a:solidFill>
                <a:effectLst/>
                <a:latin typeface="-apple-system"/>
              </a:rPr>
              <a:t>Y</a:t>
            </a:r>
            <a:r>
              <a:rPr lang="en-US" sz="2800" b="1" i="0" dirty="0">
                <a:solidFill>
                  <a:srgbClr val="1F2328"/>
                </a:solidFill>
                <a:effectLst/>
                <a:latin typeface="-apple-system"/>
              </a:rPr>
              <a:t>our </a:t>
            </a:r>
            <a:r>
              <a:rPr lang="en-US" sz="2800" b="1" i="1" dirty="0">
                <a:solidFill>
                  <a:srgbClr val="1F2328"/>
                </a:solidFill>
                <a:effectLst/>
                <a:latin typeface="-apple-system"/>
              </a:rPr>
              <a:t>K</a:t>
            </a:r>
            <a:r>
              <a:rPr lang="en-US" sz="2800" b="1" i="0" dirty="0">
                <a:solidFill>
                  <a:srgbClr val="1F2328"/>
                </a:solidFill>
                <a:effectLst/>
                <a:latin typeface="-apple-system"/>
              </a:rPr>
              <a:t>ey </a:t>
            </a:r>
            <a:r>
              <a:rPr lang="en-US" sz="2800" b="1" i="1" dirty="0">
                <a:solidFill>
                  <a:srgbClr val="1F2328"/>
                </a:solidFill>
                <a:effectLst/>
                <a:latin typeface="-apple-system"/>
              </a:rPr>
              <a:t>E</a:t>
            </a:r>
            <a:r>
              <a:rPr lang="en-US" sz="2800" b="1" i="0" dirty="0">
                <a:solidFill>
                  <a:srgbClr val="1F2328"/>
                </a:solidFill>
                <a:effectLst/>
                <a:latin typeface="-apple-system"/>
              </a:rPr>
              <a:t>ndogenous </a:t>
            </a:r>
            <a:r>
              <a:rPr lang="en-US" sz="2800" b="1" i="1" dirty="0">
                <a:solidFill>
                  <a:srgbClr val="1F2328"/>
                </a:solidFill>
                <a:effectLst/>
                <a:latin typeface="-apple-system"/>
              </a:rPr>
              <a:t>Var</a:t>
            </a:r>
            <a:r>
              <a:rPr lang="en-US" sz="2800" b="1" i="0" dirty="0">
                <a:solidFill>
                  <a:srgbClr val="1F2328"/>
                </a:solidFill>
                <a:effectLst/>
                <a:latin typeface="-apple-system"/>
              </a:rPr>
              <a:t>iants</a:t>
            </a:r>
            <a:endParaRPr lang="en-US" sz="2800" b="1" dirty="0"/>
          </a:p>
        </p:txBody>
      </p:sp>
      <p:pic>
        <p:nvPicPr>
          <p:cNvPr id="3" name="Picture 2">
            <a:extLst>
              <a:ext uri="{FF2B5EF4-FFF2-40B4-BE49-F238E27FC236}">
                <a16:creationId xmlns:a16="http://schemas.microsoft.com/office/drawing/2014/main" id="{3D1CAC74-C013-8969-07AC-55B4B29CBD58}"/>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066228" y="1818479"/>
            <a:ext cx="4206789" cy="4777409"/>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67FE275-BBFC-EE31-A319-CA38D49C2068}"/>
              </a:ext>
            </a:extLst>
          </p:cNvPr>
          <p:cNvSpPr txBox="1"/>
          <p:nvPr/>
        </p:nvSpPr>
        <p:spPr>
          <a:xfrm>
            <a:off x="5532427" y="901788"/>
            <a:ext cx="6260255" cy="830997"/>
          </a:xfrm>
          <a:prstGeom prst="rect">
            <a:avLst/>
          </a:prstGeom>
          <a:noFill/>
        </p:spPr>
        <p:txBody>
          <a:bodyPr wrap="square">
            <a:spAutoFit/>
          </a:bodyPr>
          <a:lstStyle/>
          <a:p>
            <a:pPr algn="l"/>
            <a:r>
              <a:rPr lang="en-US" sz="2400" b="1" i="0" dirty="0">
                <a:effectLst/>
                <a:latin typeface="Times New Roman" panose="02020603050405020304" pitchFamily="18" charset="0"/>
                <a:cs typeface="Times New Roman" panose="02020603050405020304" pitchFamily="18" charset="0"/>
              </a:rPr>
              <a:t>3) </a:t>
            </a:r>
            <a:r>
              <a:rPr lang="en-US" sz="2400" b="1" i="0" dirty="0" err="1">
                <a:effectLst/>
                <a:latin typeface="Times New Roman" panose="02020603050405020304" pitchFamily="18" charset="0"/>
                <a:cs typeface="Times New Roman" panose="02020603050405020304" pitchFamily="18" charset="0"/>
              </a:rPr>
              <a:t>TykeVarMerger</a:t>
            </a:r>
            <a:r>
              <a:rPr lang="en-US" sz="2400" b="1" i="0" dirty="0">
                <a:effectLst/>
                <a:latin typeface="Times New Roman" panose="02020603050405020304" pitchFamily="18" charset="0"/>
                <a:cs typeface="Times New Roman" panose="02020603050405020304" pitchFamily="18" charset="0"/>
              </a:rPr>
              <a:t> – </a:t>
            </a:r>
            <a:br>
              <a:rPr lang="en-US" sz="2400" b="1" i="0" dirty="0">
                <a:effectLst/>
                <a:latin typeface="Times New Roman" panose="02020603050405020304" pitchFamily="18" charset="0"/>
                <a:cs typeface="Times New Roman" panose="02020603050405020304" pitchFamily="18" charset="0"/>
              </a:rPr>
            </a:br>
            <a:r>
              <a:rPr lang="en-US" sz="2400" b="1" i="0" dirty="0">
                <a:effectLst/>
                <a:latin typeface="Times New Roman" panose="02020603050405020304" pitchFamily="18" charset="0"/>
                <a:cs typeface="Times New Roman" panose="02020603050405020304" pitchFamily="18" charset="0"/>
              </a:rPr>
              <a:t>     Re-Align Modified Reads and Merge Them</a:t>
            </a:r>
          </a:p>
        </p:txBody>
      </p:sp>
    </p:spTree>
    <p:extLst>
      <p:ext uri="{BB962C8B-B14F-4D97-AF65-F5344CB8AC3E}">
        <p14:creationId xmlns:p14="http://schemas.microsoft.com/office/powerpoint/2010/main" val="30597305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271" name="Rectangle 11270">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273" name="Freeform: Shape 11272">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275" name="Rectangle 11274">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77" name="Rectangle 11276">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79" name="Freeform: Shape 11278">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1281" name="Isosceles Triangle 11280">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266" name="Picture 2">
            <a:extLst>
              <a:ext uri="{FF2B5EF4-FFF2-40B4-BE49-F238E27FC236}">
                <a16:creationId xmlns:a16="http://schemas.microsoft.com/office/drawing/2014/main" id="{63365856-6EFF-BDC0-BCD8-8FB9B16EE960}"/>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604080" y="127009"/>
            <a:ext cx="3813799" cy="6603982"/>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1283" name="Isosceles Triangle 11282">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D7A534B0-185A-D13A-F760-FF058F813A35}"/>
              </a:ext>
            </a:extLst>
          </p:cNvPr>
          <p:cNvSpPr txBox="1"/>
          <p:nvPr/>
        </p:nvSpPr>
        <p:spPr>
          <a:xfrm>
            <a:off x="1819933" y="280508"/>
            <a:ext cx="6992166" cy="1200329"/>
          </a:xfrm>
          <a:prstGeom prst="rect">
            <a:avLst/>
          </a:prstGeom>
          <a:noFill/>
        </p:spPr>
        <p:txBody>
          <a:bodyPr wrap="square">
            <a:spAutoFit/>
          </a:bodyPr>
          <a:lstStyle/>
          <a:p>
            <a:pPr algn="l"/>
            <a:r>
              <a:rPr lang="en-US" sz="2400" b="1" i="0" dirty="0" err="1">
                <a:effectLst/>
                <a:latin typeface="Times New Roman" panose="02020603050405020304" pitchFamily="18" charset="0"/>
                <a:cs typeface="Times New Roman" panose="02020603050405020304" pitchFamily="18" charset="0"/>
              </a:rPr>
              <a:t>TykeVar</a:t>
            </a:r>
            <a:r>
              <a:rPr lang="en-US" sz="2400" b="1" i="0" dirty="0">
                <a:effectLst/>
                <a:latin typeface="Times New Roman" panose="02020603050405020304" pitchFamily="18" charset="0"/>
                <a:cs typeface="Times New Roman" panose="02020603050405020304" pitchFamily="18" charset="0"/>
              </a:rPr>
              <a:t> – </a:t>
            </a:r>
            <a:br>
              <a:rPr lang="en-US" sz="2400" b="1" i="0" dirty="0">
                <a:effectLst/>
                <a:latin typeface="Times New Roman" panose="02020603050405020304" pitchFamily="18" charset="0"/>
                <a:cs typeface="Times New Roman" panose="02020603050405020304" pitchFamily="18" charset="0"/>
              </a:rPr>
            </a:br>
            <a:r>
              <a:rPr lang="en-US" sz="2400" b="1" i="0" dirty="0">
                <a:effectLst/>
                <a:latin typeface="Times New Roman" panose="02020603050405020304" pitchFamily="18" charset="0"/>
                <a:cs typeface="Times New Roman" panose="02020603050405020304" pitchFamily="18" charset="0"/>
              </a:rPr>
              <a:t>Creation of Sequencing Data </a:t>
            </a:r>
            <a:br>
              <a:rPr lang="en-US" sz="2400" b="1" i="0" dirty="0">
                <a:effectLst/>
                <a:latin typeface="Times New Roman" panose="02020603050405020304" pitchFamily="18" charset="0"/>
                <a:cs typeface="Times New Roman" panose="02020603050405020304" pitchFamily="18" charset="0"/>
              </a:rPr>
            </a:br>
            <a:r>
              <a:rPr lang="en-US" sz="2400" b="1" i="0" dirty="0">
                <a:effectLst/>
                <a:latin typeface="Times New Roman" panose="02020603050405020304" pitchFamily="18" charset="0"/>
                <a:cs typeface="Times New Roman" panose="02020603050405020304" pitchFamily="18" charset="0"/>
              </a:rPr>
              <a:t>With a Subset of Modified Reads</a:t>
            </a:r>
          </a:p>
        </p:txBody>
      </p:sp>
      <p:sp>
        <p:nvSpPr>
          <p:cNvPr id="6" name="TextBox 5">
            <a:extLst>
              <a:ext uri="{FF2B5EF4-FFF2-40B4-BE49-F238E27FC236}">
                <a16:creationId xmlns:a16="http://schemas.microsoft.com/office/drawing/2014/main" id="{B0FE8742-FEB1-860A-1BB0-1E242B1E614E}"/>
              </a:ext>
            </a:extLst>
          </p:cNvPr>
          <p:cNvSpPr txBox="1"/>
          <p:nvPr/>
        </p:nvSpPr>
        <p:spPr>
          <a:xfrm>
            <a:off x="1009680" y="6286239"/>
            <a:ext cx="6099462" cy="369332"/>
          </a:xfrm>
          <a:prstGeom prst="rect">
            <a:avLst/>
          </a:prstGeom>
          <a:noFill/>
        </p:spPr>
        <p:txBody>
          <a:bodyPr wrap="square">
            <a:spAutoFit/>
          </a:bodyPr>
          <a:lstStyle/>
          <a:p>
            <a:pPr algn="ctr"/>
            <a:r>
              <a:rPr lang="en-US" b="1" i="0" dirty="0">
                <a:solidFill>
                  <a:srgbClr val="1F2328"/>
                </a:solidFill>
                <a:effectLst/>
                <a:latin typeface="-apple-system"/>
              </a:rPr>
              <a:t>A mosaic SV </a:t>
            </a:r>
            <a:r>
              <a:rPr lang="en-US" b="1" dirty="0">
                <a:solidFill>
                  <a:srgbClr val="1F2328"/>
                </a:solidFill>
                <a:latin typeface="-apple-system"/>
              </a:rPr>
              <a:t>insertion</a:t>
            </a:r>
            <a:r>
              <a:rPr lang="en-US" b="1" i="0" dirty="0">
                <a:solidFill>
                  <a:srgbClr val="1F2328"/>
                </a:solidFill>
                <a:effectLst/>
                <a:latin typeface="-apple-system"/>
              </a:rPr>
              <a:t>.</a:t>
            </a:r>
            <a:endParaRPr lang="en-US" b="0" i="0" dirty="0">
              <a:solidFill>
                <a:srgbClr val="1F2328"/>
              </a:solidFill>
              <a:effectLst/>
              <a:latin typeface="-apple-system"/>
            </a:endParaRPr>
          </a:p>
        </p:txBody>
      </p:sp>
      <p:pic>
        <p:nvPicPr>
          <p:cNvPr id="5" name="Picture 4" descr="A screenshot of a computer">
            <a:extLst>
              <a:ext uri="{FF2B5EF4-FFF2-40B4-BE49-F238E27FC236}">
                <a16:creationId xmlns:a16="http://schemas.microsoft.com/office/drawing/2014/main" id="{55D430DA-30FF-25B5-6CEE-1D1E712D83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703" y="1518989"/>
            <a:ext cx="8812422" cy="4703630"/>
          </a:xfrm>
          <a:prstGeom prst="rect">
            <a:avLst/>
          </a:prstGeom>
        </p:spPr>
      </p:pic>
    </p:spTree>
    <p:extLst>
      <p:ext uri="{BB962C8B-B14F-4D97-AF65-F5344CB8AC3E}">
        <p14:creationId xmlns:p14="http://schemas.microsoft.com/office/powerpoint/2010/main" val="15185536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319" name="Rectangle 13318">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321" name="Freeform: Shape 13320">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323" name="Rectangle 13322">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25" name="Rectangle 13324">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27" name="Freeform: Shape 13326">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329" name="Isosceles Triangle 13328">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31" name="Isosceles Triangle 13330">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043F32F8-E73B-EC9F-77E8-EC330FD2A534}"/>
              </a:ext>
            </a:extLst>
          </p:cNvPr>
          <p:cNvSpPr txBox="1"/>
          <p:nvPr/>
        </p:nvSpPr>
        <p:spPr>
          <a:xfrm>
            <a:off x="3045460" y="6025085"/>
            <a:ext cx="6101080" cy="923330"/>
          </a:xfrm>
          <a:prstGeom prst="rect">
            <a:avLst/>
          </a:prstGeom>
          <a:noFill/>
        </p:spPr>
        <p:txBody>
          <a:bodyPr wrap="square">
            <a:spAutoFit/>
          </a:bodyPr>
          <a:lstStyle/>
          <a:p>
            <a:pPr algn="ctr"/>
            <a:r>
              <a:rPr lang="en-US" b="1" i="0" dirty="0">
                <a:solidFill>
                  <a:srgbClr val="1F2328"/>
                </a:solidFill>
                <a:effectLst/>
                <a:latin typeface="-apple-system"/>
              </a:rPr>
              <a:t>A mosaic SNP.</a:t>
            </a:r>
            <a:endParaRPr lang="en-US" b="0" i="0" dirty="0">
              <a:solidFill>
                <a:srgbClr val="1F2328"/>
              </a:solidFill>
              <a:effectLst/>
              <a:latin typeface="-apple-system"/>
            </a:endParaRPr>
          </a:p>
          <a:p>
            <a:br>
              <a:rPr lang="en-US" b="0" i="0" dirty="0">
                <a:solidFill>
                  <a:srgbClr val="1F2328"/>
                </a:solidFill>
                <a:effectLst/>
                <a:latin typeface="-apple-system"/>
              </a:rPr>
            </a:br>
            <a:endParaRPr lang="en-US" dirty="0"/>
          </a:p>
        </p:txBody>
      </p:sp>
      <p:sp>
        <p:nvSpPr>
          <p:cNvPr id="2" name="Rectangle 1">
            <a:extLst>
              <a:ext uri="{FF2B5EF4-FFF2-40B4-BE49-F238E27FC236}">
                <a16:creationId xmlns:a16="http://schemas.microsoft.com/office/drawing/2014/main" id="{753E617C-E5FF-BA08-132E-522DDD303828}"/>
              </a:ext>
            </a:extLst>
          </p:cNvPr>
          <p:cNvSpPr/>
          <p:nvPr/>
        </p:nvSpPr>
        <p:spPr>
          <a:xfrm>
            <a:off x="0" y="0"/>
            <a:ext cx="12178933" cy="675409"/>
          </a:xfrm>
          <a:prstGeom prst="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i="1" dirty="0">
                <a:solidFill>
                  <a:srgbClr val="1F2328"/>
                </a:solidFill>
                <a:effectLst/>
                <a:latin typeface="-apple-system"/>
              </a:rPr>
              <a:t>T</a:t>
            </a:r>
            <a:r>
              <a:rPr lang="en-US" sz="2800" b="1" i="0" dirty="0">
                <a:solidFill>
                  <a:srgbClr val="1F2328"/>
                </a:solidFill>
                <a:effectLst/>
                <a:latin typeface="-apple-system"/>
              </a:rPr>
              <a:t>rack in </a:t>
            </a:r>
            <a:r>
              <a:rPr lang="en-US" sz="2800" b="1" i="1" dirty="0">
                <a:solidFill>
                  <a:srgbClr val="1F2328"/>
                </a:solidFill>
                <a:effectLst/>
                <a:latin typeface="-apple-system"/>
              </a:rPr>
              <a:t>Y</a:t>
            </a:r>
            <a:r>
              <a:rPr lang="en-US" sz="2800" b="1" i="0" dirty="0">
                <a:solidFill>
                  <a:srgbClr val="1F2328"/>
                </a:solidFill>
                <a:effectLst/>
                <a:latin typeface="-apple-system"/>
              </a:rPr>
              <a:t>our </a:t>
            </a:r>
            <a:r>
              <a:rPr lang="en-US" sz="2800" b="1" i="1" dirty="0">
                <a:solidFill>
                  <a:srgbClr val="1F2328"/>
                </a:solidFill>
                <a:effectLst/>
                <a:latin typeface="-apple-system"/>
              </a:rPr>
              <a:t>K</a:t>
            </a:r>
            <a:r>
              <a:rPr lang="en-US" sz="2800" b="1" i="0" dirty="0">
                <a:solidFill>
                  <a:srgbClr val="1F2328"/>
                </a:solidFill>
                <a:effectLst/>
                <a:latin typeface="-apple-system"/>
              </a:rPr>
              <a:t>ey </a:t>
            </a:r>
            <a:r>
              <a:rPr lang="en-US" sz="2800" b="1" i="1" dirty="0">
                <a:solidFill>
                  <a:srgbClr val="1F2328"/>
                </a:solidFill>
                <a:effectLst/>
                <a:latin typeface="-apple-system"/>
              </a:rPr>
              <a:t>E</a:t>
            </a:r>
            <a:r>
              <a:rPr lang="en-US" sz="2800" b="1" i="0" dirty="0">
                <a:solidFill>
                  <a:srgbClr val="1F2328"/>
                </a:solidFill>
                <a:effectLst/>
                <a:latin typeface="-apple-system"/>
              </a:rPr>
              <a:t>ndogenous </a:t>
            </a:r>
            <a:r>
              <a:rPr lang="en-US" sz="2800" b="1" i="1" dirty="0">
                <a:solidFill>
                  <a:srgbClr val="1F2328"/>
                </a:solidFill>
                <a:effectLst/>
                <a:latin typeface="-apple-system"/>
              </a:rPr>
              <a:t>Var</a:t>
            </a:r>
            <a:r>
              <a:rPr lang="en-US" sz="2800" b="1" i="0" dirty="0">
                <a:solidFill>
                  <a:srgbClr val="1F2328"/>
                </a:solidFill>
                <a:effectLst/>
                <a:latin typeface="-apple-system"/>
              </a:rPr>
              <a:t>iants</a:t>
            </a:r>
            <a:endParaRPr lang="en-US" sz="2800" b="1" dirty="0"/>
          </a:p>
        </p:txBody>
      </p:sp>
      <p:pic>
        <p:nvPicPr>
          <p:cNvPr id="5" name="Picture 4" descr="A screenshot of a computer&#10;&#10;Description automatically generated">
            <a:extLst>
              <a:ext uri="{FF2B5EF4-FFF2-40B4-BE49-F238E27FC236}">
                <a16:creationId xmlns:a16="http://schemas.microsoft.com/office/drawing/2014/main" id="{059A6B8F-6A9E-5BEE-8924-F626099604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7980" y="726821"/>
            <a:ext cx="10873335" cy="5824030"/>
          </a:xfrm>
          <a:prstGeom prst="rect">
            <a:avLst/>
          </a:prstGeom>
        </p:spPr>
      </p:pic>
    </p:spTree>
    <p:extLst>
      <p:ext uri="{BB962C8B-B14F-4D97-AF65-F5344CB8AC3E}">
        <p14:creationId xmlns:p14="http://schemas.microsoft.com/office/powerpoint/2010/main" val="18894246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8656104-FAE8-10BD-FF07-C786A8CE7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Freeform: Shape 2">
            <a:extLst>
              <a:ext uri="{FF2B5EF4-FFF2-40B4-BE49-F238E27FC236}">
                <a16:creationId xmlns:a16="http://schemas.microsoft.com/office/drawing/2014/main" id="{48B5837D-9FD4-35E1-2427-57F6EC2127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0289C90D-9A5E-C75D-1579-39A2CBECD7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4A4511BB-2A2B-0F1E-DA48-7A7C35BB45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Shape 5">
            <a:extLst>
              <a:ext uri="{FF2B5EF4-FFF2-40B4-BE49-F238E27FC236}">
                <a16:creationId xmlns:a16="http://schemas.microsoft.com/office/drawing/2014/main" id="{F99C3272-09F2-145A-60BC-BB91EF2811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 name="Isosceles Triangle 6">
            <a:extLst>
              <a:ext uri="{FF2B5EF4-FFF2-40B4-BE49-F238E27FC236}">
                <a16:creationId xmlns:a16="http://schemas.microsoft.com/office/drawing/2014/main" id="{1C21C00A-767B-DD7F-68A0-B15C2378E4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Isosceles Triangle 7">
            <a:extLst>
              <a:ext uri="{FF2B5EF4-FFF2-40B4-BE49-F238E27FC236}">
                <a16:creationId xmlns:a16="http://schemas.microsoft.com/office/drawing/2014/main" id="{1DB71E26-961F-DC0F-F4B7-66118A69EE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DAEEB539-FB57-A371-32D1-9AFEDA1B1837}"/>
              </a:ext>
            </a:extLst>
          </p:cNvPr>
          <p:cNvSpPr/>
          <p:nvPr/>
        </p:nvSpPr>
        <p:spPr>
          <a:xfrm>
            <a:off x="0" y="0"/>
            <a:ext cx="12178933" cy="675409"/>
          </a:xfrm>
          <a:prstGeom prst="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i="1" dirty="0">
                <a:solidFill>
                  <a:srgbClr val="1F2328"/>
                </a:solidFill>
                <a:effectLst/>
                <a:latin typeface="-apple-system"/>
              </a:rPr>
              <a:t>T</a:t>
            </a:r>
            <a:r>
              <a:rPr lang="en-US" sz="2800" b="1" i="0" dirty="0">
                <a:solidFill>
                  <a:srgbClr val="1F2328"/>
                </a:solidFill>
                <a:effectLst/>
                <a:latin typeface="-apple-system"/>
              </a:rPr>
              <a:t>rack in </a:t>
            </a:r>
            <a:r>
              <a:rPr lang="en-US" sz="2800" b="1" i="1" dirty="0">
                <a:solidFill>
                  <a:srgbClr val="1F2328"/>
                </a:solidFill>
                <a:effectLst/>
                <a:latin typeface="-apple-system"/>
              </a:rPr>
              <a:t>Y</a:t>
            </a:r>
            <a:r>
              <a:rPr lang="en-US" sz="2800" b="1" i="0" dirty="0">
                <a:solidFill>
                  <a:srgbClr val="1F2328"/>
                </a:solidFill>
                <a:effectLst/>
                <a:latin typeface="-apple-system"/>
              </a:rPr>
              <a:t>our </a:t>
            </a:r>
            <a:r>
              <a:rPr lang="en-US" sz="2800" b="1" i="1" dirty="0">
                <a:solidFill>
                  <a:srgbClr val="1F2328"/>
                </a:solidFill>
                <a:effectLst/>
                <a:latin typeface="-apple-system"/>
              </a:rPr>
              <a:t>K</a:t>
            </a:r>
            <a:r>
              <a:rPr lang="en-US" sz="2800" b="1" i="0" dirty="0">
                <a:solidFill>
                  <a:srgbClr val="1F2328"/>
                </a:solidFill>
                <a:effectLst/>
                <a:latin typeface="-apple-system"/>
              </a:rPr>
              <a:t>ey </a:t>
            </a:r>
            <a:r>
              <a:rPr lang="en-US" sz="2800" b="1" i="1" dirty="0">
                <a:solidFill>
                  <a:srgbClr val="1F2328"/>
                </a:solidFill>
                <a:effectLst/>
                <a:latin typeface="-apple-system"/>
              </a:rPr>
              <a:t>E</a:t>
            </a:r>
            <a:r>
              <a:rPr lang="en-US" sz="2800" b="1" i="0" dirty="0">
                <a:solidFill>
                  <a:srgbClr val="1F2328"/>
                </a:solidFill>
                <a:effectLst/>
                <a:latin typeface="-apple-system"/>
              </a:rPr>
              <a:t>ndogenous </a:t>
            </a:r>
            <a:r>
              <a:rPr lang="en-US" sz="2800" b="1" i="1" dirty="0">
                <a:solidFill>
                  <a:srgbClr val="1F2328"/>
                </a:solidFill>
                <a:effectLst/>
                <a:latin typeface="-apple-system"/>
              </a:rPr>
              <a:t>Var</a:t>
            </a:r>
            <a:r>
              <a:rPr lang="en-US" sz="2800" b="1" i="0" dirty="0">
                <a:solidFill>
                  <a:srgbClr val="1F2328"/>
                </a:solidFill>
                <a:effectLst/>
                <a:latin typeface="-apple-system"/>
              </a:rPr>
              <a:t>iants</a:t>
            </a:r>
            <a:endParaRPr lang="en-US" sz="2800" b="1" dirty="0"/>
          </a:p>
        </p:txBody>
      </p:sp>
      <p:pic>
        <p:nvPicPr>
          <p:cNvPr id="13" name="Picture 12">
            <a:extLst>
              <a:ext uri="{FF2B5EF4-FFF2-40B4-BE49-F238E27FC236}">
                <a16:creationId xmlns:a16="http://schemas.microsoft.com/office/drawing/2014/main" id="{4619020C-A056-1428-8093-FE399077E0DA}"/>
              </a:ext>
            </a:extLst>
          </p:cNvPr>
          <p:cNvPicPr>
            <a:picLocks noChangeAspect="1"/>
          </p:cNvPicPr>
          <p:nvPr/>
        </p:nvPicPr>
        <p:blipFill rotWithShape="1">
          <a:blip r:embed="rId2"/>
          <a:srcRect l="51724" t="7729" r="374" b="15804"/>
          <a:stretch/>
        </p:blipFill>
        <p:spPr>
          <a:xfrm>
            <a:off x="255725" y="1143606"/>
            <a:ext cx="6830536" cy="3407373"/>
          </a:xfrm>
          <a:prstGeom prst="rect">
            <a:avLst/>
          </a:prstGeom>
        </p:spPr>
      </p:pic>
      <p:sp>
        <p:nvSpPr>
          <p:cNvPr id="14" name="TextBox 13">
            <a:extLst>
              <a:ext uri="{FF2B5EF4-FFF2-40B4-BE49-F238E27FC236}">
                <a16:creationId xmlns:a16="http://schemas.microsoft.com/office/drawing/2014/main" id="{4C93DE3C-0D90-FC4A-C65F-2B6668143958}"/>
              </a:ext>
            </a:extLst>
          </p:cNvPr>
          <p:cNvSpPr txBox="1"/>
          <p:nvPr/>
        </p:nvSpPr>
        <p:spPr>
          <a:xfrm>
            <a:off x="255725" y="4636304"/>
            <a:ext cx="6725178" cy="372362"/>
          </a:xfrm>
          <a:prstGeom prst="rect">
            <a:avLst/>
          </a:prstGeom>
          <a:noFill/>
        </p:spPr>
        <p:txBody>
          <a:bodyPr wrap="square" rtlCol="0">
            <a:spAutoFit/>
          </a:bodyPr>
          <a:lstStyle/>
          <a:p>
            <a:pPr algn="ctr"/>
            <a:r>
              <a:rPr lang="en-US" dirty="0"/>
              <a:t>Ground Truth VCF</a:t>
            </a:r>
          </a:p>
        </p:txBody>
      </p:sp>
      <p:pic>
        <p:nvPicPr>
          <p:cNvPr id="16" name="Picture 15">
            <a:extLst>
              <a:ext uri="{FF2B5EF4-FFF2-40B4-BE49-F238E27FC236}">
                <a16:creationId xmlns:a16="http://schemas.microsoft.com/office/drawing/2014/main" id="{1C3DC4EE-A560-21FA-9735-905F8DE9CCA6}"/>
              </a:ext>
            </a:extLst>
          </p:cNvPr>
          <p:cNvPicPr>
            <a:picLocks noChangeAspect="1"/>
          </p:cNvPicPr>
          <p:nvPr/>
        </p:nvPicPr>
        <p:blipFill rotWithShape="1">
          <a:blip r:embed="rId3"/>
          <a:srcRect l="51694" t="7728" r="2098" b="15871"/>
          <a:stretch/>
        </p:blipFill>
        <p:spPr>
          <a:xfrm>
            <a:off x="5043947" y="2534405"/>
            <a:ext cx="7375704" cy="3810835"/>
          </a:xfrm>
          <a:prstGeom prst="rect">
            <a:avLst/>
          </a:prstGeom>
        </p:spPr>
      </p:pic>
      <p:sp>
        <p:nvSpPr>
          <p:cNvPr id="17" name="TextBox 16">
            <a:extLst>
              <a:ext uri="{FF2B5EF4-FFF2-40B4-BE49-F238E27FC236}">
                <a16:creationId xmlns:a16="http://schemas.microsoft.com/office/drawing/2014/main" id="{43FA9196-760D-79A3-FE30-0223916B7B01}"/>
              </a:ext>
            </a:extLst>
          </p:cNvPr>
          <p:cNvSpPr txBox="1"/>
          <p:nvPr/>
        </p:nvSpPr>
        <p:spPr>
          <a:xfrm>
            <a:off x="5453755" y="6342120"/>
            <a:ext cx="6725178" cy="372362"/>
          </a:xfrm>
          <a:prstGeom prst="rect">
            <a:avLst/>
          </a:prstGeom>
          <a:noFill/>
        </p:spPr>
        <p:txBody>
          <a:bodyPr wrap="square" rtlCol="0">
            <a:spAutoFit/>
          </a:bodyPr>
          <a:lstStyle/>
          <a:p>
            <a:pPr algn="ctr"/>
            <a:r>
              <a:rPr lang="en-US" dirty="0"/>
              <a:t>Sniffles Mosaic Results</a:t>
            </a:r>
          </a:p>
        </p:txBody>
      </p:sp>
    </p:spTree>
    <p:extLst>
      <p:ext uri="{BB962C8B-B14F-4D97-AF65-F5344CB8AC3E}">
        <p14:creationId xmlns:p14="http://schemas.microsoft.com/office/powerpoint/2010/main" val="7779975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89" name="Rectangle 3082">
            <a:extLst>
              <a:ext uri="{FF2B5EF4-FFF2-40B4-BE49-F238E27FC236}">
                <a16:creationId xmlns:a16="http://schemas.microsoft.com/office/drawing/2014/main" id="{D75A5B51-0925-4835-8511-A0DD17EAA9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90" name="Sketch line">
            <a:extLst>
              <a:ext uri="{FF2B5EF4-FFF2-40B4-BE49-F238E27FC236}">
                <a16:creationId xmlns:a16="http://schemas.microsoft.com/office/drawing/2014/main" id="{5CDFD20D-8E4F-4E3A-AF87-93F23E0D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2650181"/>
            <a:ext cx="4343400" cy="18288"/>
          </a:xfrm>
          <a:custGeom>
            <a:avLst/>
            <a:gdLst>
              <a:gd name="connsiteX0" fmla="*/ 0 w 4343400"/>
              <a:gd name="connsiteY0" fmla="*/ 0 h 18288"/>
              <a:gd name="connsiteX1" fmla="*/ 577052 w 4343400"/>
              <a:gd name="connsiteY1" fmla="*/ 0 h 18288"/>
              <a:gd name="connsiteX2" fmla="*/ 1067235 w 4343400"/>
              <a:gd name="connsiteY2" fmla="*/ 0 h 18288"/>
              <a:gd name="connsiteX3" fmla="*/ 1600853 w 4343400"/>
              <a:gd name="connsiteY3" fmla="*/ 0 h 18288"/>
              <a:gd name="connsiteX4" fmla="*/ 2264773 w 4343400"/>
              <a:gd name="connsiteY4" fmla="*/ 0 h 18288"/>
              <a:gd name="connsiteX5" fmla="*/ 2841825 w 4343400"/>
              <a:gd name="connsiteY5" fmla="*/ 0 h 18288"/>
              <a:gd name="connsiteX6" fmla="*/ 3375442 w 4343400"/>
              <a:gd name="connsiteY6" fmla="*/ 0 h 18288"/>
              <a:gd name="connsiteX7" fmla="*/ 4343400 w 4343400"/>
              <a:gd name="connsiteY7" fmla="*/ 0 h 18288"/>
              <a:gd name="connsiteX8" fmla="*/ 4343400 w 4343400"/>
              <a:gd name="connsiteY8" fmla="*/ 18288 h 18288"/>
              <a:gd name="connsiteX9" fmla="*/ 3722914 w 4343400"/>
              <a:gd name="connsiteY9" fmla="*/ 18288 h 18288"/>
              <a:gd name="connsiteX10" fmla="*/ 3189297 w 4343400"/>
              <a:gd name="connsiteY10" fmla="*/ 18288 h 18288"/>
              <a:gd name="connsiteX11" fmla="*/ 2481943 w 4343400"/>
              <a:gd name="connsiteY11" fmla="*/ 18288 h 18288"/>
              <a:gd name="connsiteX12" fmla="*/ 1904891 w 4343400"/>
              <a:gd name="connsiteY12" fmla="*/ 18288 h 18288"/>
              <a:gd name="connsiteX13" fmla="*/ 1414707 w 4343400"/>
              <a:gd name="connsiteY13" fmla="*/ 18288 h 18288"/>
              <a:gd name="connsiteX14" fmla="*/ 750788 w 4343400"/>
              <a:gd name="connsiteY14" fmla="*/ 18288 h 18288"/>
              <a:gd name="connsiteX15" fmla="*/ 0 w 4343400"/>
              <a:gd name="connsiteY15" fmla="*/ 18288 h 18288"/>
              <a:gd name="connsiteX16" fmla="*/ 0 w 43434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43400" h="18288" fill="none" extrusionOk="0">
                <a:moveTo>
                  <a:pt x="0" y="0"/>
                </a:moveTo>
                <a:cubicBezTo>
                  <a:pt x="233209" y="-19550"/>
                  <a:pt x="330816" y="19068"/>
                  <a:pt x="577052" y="0"/>
                </a:cubicBezTo>
                <a:cubicBezTo>
                  <a:pt x="823288" y="-19068"/>
                  <a:pt x="875077" y="10360"/>
                  <a:pt x="1067235" y="0"/>
                </a:cubicBezTo>
                <a:cubicBezTo>
                  <a:pt x="1259393" y="-10360"/>
                  <a:pt x="1410699" y="2939"/>
                  <a:pt x="1600853" y="0"/>
                </a:cubicBezTo>
                <a:cubicBezTo>
                  <a:pt x="1791007" y="-2939"/>
                  <a:pt x="2101644" y="-26225"/>
                  <a:pt x="2264773" y="0"/>
                </a:cubicBezTo>
                <a:cubicBezTo>
                  <a:pt x="2427902" y="26225"/>
                  <a:pt x="2690426" y="-27726"/>
                  <a:pt x="2841825" y="0"/>
                </a:cubicBezTo>
                <a:cubicBezTo>
                  <a:pt x="2993224" y="27726"/>
                  <a:pt x="3172320" y="-18569"/>
                  <a:pt x="3375442" y="0"/>
                </a:cubicBezTo>
                <a:cubicBezTo>
                  <a:pt x="3578564" y="18569"/>
                  <a:pt x="4003119" y="21909"/>
                  <a:pt x="4343400" y="0"/>
                </a:cubicBezTo>
                <a:cubicBezTo>
                  <a:pt x="4343798" y="7429"/>
                  <a:pt x="4343380" y="10822"/>
                  <a:pt x="4343400" y="18288"/>
                </a:cubicBezTo>
                <a:cubicBezTo>
                  <a:pt x="4109047" y="14709"/>
                  <a:pt x="3996986" y="7919"/>
                  <a:pt x="3722914" y="18288"/>
                </a:cubicBezTo>
                <a:cubicBezTo>
                  <a:pt x="3448842" y="28657"/>
                  <a:pt x="3340973" y="29252"/>
                  <a:pt x="3189297" y="18288"/>
                </a:cubicBezTo>
                <a:cubicBezTo>
                  <a:pt x="3037621" y="7324"/>
                  <a:pt x="2636891" y="-9539"/>
                  <a:pt x="2481943" y="18288"/>
                </a:cubicBezTo>
                <a:cubicBezTo>
                  <a:pt x="2326995" y="46115"/>
                  <a:pt x="2131632" y="740"/>
                  <a:pt x="1904891" y="18288"/>
                </a:cubicBezTo>
                <a:cubicBezTo>
                  <a:pt x="1678150" y="35836"/>
                  <a:pt x="1575362" y="-3381"/>
                  <a:pt x="1414707" y="18288"/>
                </a:cubicBezTo>
                <a:cubicBezTo>
                  <a:pt x="1254052" y="39957"/>
                  <a:pt x="1051093" y="-335"/>
                  <a:pt x="750788" y="18288"/>
                </a:cubicBezTo>
                <a:cubicBezTo>
                  <a:pt x="450483" y="36911"/>
                  <a:pt x="293781" y="22900"/>
                  <a:pt x="0" y="18288"/>
                </a:cubicBezTo>
                <a:cubicBezTo>
                  <a:pt x="-591" y="13205"/>
                  <a:pt x="-663" y="6329"/>
                  <a:pt x="0" y="0"/>
                </a:cubicBezTo>
                <a:close/>
              </a:path>
              <a:path w="4343400" h="18288" stroke="0" extrusionOk="0">
                <a:moveTo>
                  <a:pt x="0" y="0"/>
                </a:moveTo>
                <a:cubicBezTo>
                  <a:pt x="212719" y="-28531"/>
                  <a:pt x="340561" y="-1164"/>
                  <a:pt x="577052" y="0"/>
                </a:cubicBezTo>
                <a:cubicBezTo>
                  <a:pt x="813543" y="1164"/>
                  <a:pt x="866967" y="-9376"/>
                  <a:pt x="1067235" y="0"/>
                </a:cubicBezTo>
                <a:cubicBezTo>
                  <a:pt x="1267503" y="9376"/>
                  <a:pt x="1485778" y="-20470"/>
                  <a:pt x="1774589" y="0"/>
                </a:cubicBezTo>
                <a:cubicBezTo>
                  <a:pt x="2063400" y="20470"/>
                  <a:pt x="2090152" y="-14502"/>
                  <a:pt x="2351641" y="0"/>
                </a:cubicBezTo>
                <a:cubicBezTo>
                  <a:pt x="2613130" y="14502"/>
                  <a:pt x="2802864" y="19125"/>
                  <a:pt x="2928693" y="0"/>
                </a:cubicBezTo>
                <a:cubicBezTo>
                  <a:pt x="3054522" y="-19125"/>
                  <a:pt x="3482611" y="-2038"/>
                  <a:pt x="3636046" y="0"/>
                </a:cubicBezTo>
                <a:cubicBezTo>
                  <a:pt x="3789481" y="2038"/>
                  <a:pt x="4012363" y="973"/>
                  <a:pt x="4343400" y="0"/>
                </a:cubicBezTo>
                <a:cubicBezTo>
                  <a:pt x="4342514" y="5429"/>
                  <a:pt x="4344221" y="14046"/>
                  <a:pt x="4343400" y="18288"/>
                </a:cubicBezTo>
                <a:cubicBezTo>
                  <a:pt x="4078870" y="-6138"/>
                  <a:pt x="4015967" y="29658"/>
                  <a:pt x="3809782" y="18288"/>
                </a:cubicBezTo>
                <a:cubicBezTo>
                  <a:pt x="3603597" y="6918"/>
                  <a:pt x="3495552" y="24439"/>
                  <a:pt x="3189297" y="18288"/>
                </a:cubicBezTo>
                <a:cubicBezTo>
                  <a:pt x="2883042" y="12137"/>
                  <a:pt x="2850610" y="32583"/>
                  <a:pt x="2568811" y="18288"/>
                </a:cubicBezTo>
                <a:cubicBezTo>
                  <a:pt x="2287012" y="3993"/>
                  <a:pt x="2279820" y="23580"/>
                  <a:pt x="1991759" y="18288"/>
                </a:cubicBezTo>
                <a:cubicBezTo>
                  <a:pt x="1703698" y="12996"/>
                  <a:pt x="1616455" y="23157"/>
                  <a:pt x="1284405" y="18288"/>
                </a:cubicBezTo>
                <a:cubicBezTo>
                  <a:pt x="952355" y="13419"/>
                  <a:pt x="783530" y="16053"/>
                  <a:pt x="577052" y="18288"/>
                </a:cubicBezTo>
                <a:cubicBezTo>
                  <a:pt x="370574" y="20523"/>
                  <a:pt x="173929" y="5195"/>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D0B52FC6-587E-B300-02F1-86A1241787DA}"/>
              </a:ext>
            </a:extLst>
          </p:cNvPr>
          <p:cNvSpPr txBox="1"/>
          <p:nvPr/>
        </p:nvSpPr>
        <p:spPr>
          <a:xfrm>
            <a:off x="170197" y="2824624"/>
            <a:ext cx="5295015" cy="3268957"/>
          </a:xfrm>
          <a:prstGeom prst="rect">
            <a:avLst/>
          </a:prstGeom>
        </p:spPr>
        <p:txBody>
          <a:bodyPr vert="horz" lIns="91440" tIns="45720" rIns="91440" bIns="45720" rtlCol="0">
            <a:normAutofit lnSpcReduction="10000"/>
          </a:bodyPr>
          <a:lstStyle/>
          <a:p>
            <a:pPr>
              <a:lnSpc>
                <a:spcPct val="90000"/>
              </a:lnSpc>
              <a:spcAft>
                <a:spcPts val="600"/>
              </a:spcAft>
            </a:pPr>
            <a:r>
              <a:rPr lang="en-US" sz="2800" b="1" dirty="0"/>
              <a:t>Sedlazeck lab</a:t>
            </a:r>
          </a:p>
          <a:p>
            <a:pPr indent="-228600">
              <a:lnSpc>
                <a:spcPct val="90000"/>
              </a:lnSpc>
              <a:spcAft>
                <a:spcPts val="600"/>
              </a:spcAft>
              <a:buFont typeface="Arial" panose="020B0604020202020204" pitchFamily="34" charset="0"/>
              <a:buChar char="•"/>
            </a:pPr>
            <a:endParaRPr lang="en-US" sz="1500" dirty="0"/>
          </a:p>
          <a:p>
            <a:pPr indent="-228600">
              <a:lnSpc>
                <a:spcPct val="90000"/>
              </a:lnSpc>
              <a:spcAft>
                <a:spcPts val="600"/>
              </a:spcAf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Fritz J Sedlazeck</a:t>
            </a:r>
          </a:p>
          <a:p>
            <a:pPr indent="-228600">
              <a:lnSpc>
                <a:spcPct val="90000"/>
              </a:lnSpc>
              <a:spcAft>
                <a:spcPts val="600"/>
              </a:spcAf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Luis Paulin</a:t>
            </a:r>
          </a:p>
          <a:p>
            <a:pPr indent="-228600">
              <a:lnSpc>
                <a:spcPct val="90000"/>
              </a:lnSpc>
              <a:spcAft>
                <a:spcPts val="600"/>
              </a:spcAft>
              <a:buFont typeface="Arial" panose="020B0604020202020204" pitchFamily="34" charset="0"/>
              <a:buChar char="•"/>
            </a:pPr>
            <a:r>
              <a:rPr lang="en-US" sz="2000" dirty="0" err="1">
                <a:latin typeface="Times New Roman" panose="02020603050405020304" pitchFamily="18" charset="0"/>
                <a:cs typeface="Times New Roman" panose="02020603050405020304" pitchFamily="18" charset="0"/>
              </a:rPr>
              <a:t>Xinchang</a:t>
            </a:r>
            <a:r>
              <a:rPr lang="en-US" sz="2000" dirty="0">
                <a:latin typeface="Times New Roman" panose="02020603050405020304" pitchFamily="18" charset="0"/>
                <a:cs typeface="Times New Roman" panose="02020603050405020304" pitchFamily="18" charset="0"/>
              </a:rPr>
              <a:t> Zheng</a:t>
            </a:r>
          </a:p>
          <a:p>
            <a:pPr indent="-228600">
              <a:lnSpc>
                <a:spcPct val="90000"/>
              </a:lnSpc>
              <a:spcAft>
                <a:spcPts val="600"/>
              </a:spcAf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Michal Izydorczyk</a:t>
            </a:r>
          </a:p>
          <a:p>
            <a:pPr indent="-228600">
              <a:lnSpc>
                <a:spcPct val="90000"/>
              </a:lnSpc>
              <a:spcAft>
                <a:spcPts val="600"/>
              </a:spcAf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Philippe Sanio</a:t>
            </a:r>
          </a:p>
          <a:p>
            <a:pPr indent="-228600">
              <a:lnSpc>
                <a:spcPct val="90000"/>
              </a:lnSpc>
              <a:spcAft>
                <a:spcPts val="600"/>
              </a:spcAf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Ryan Cheng</a:t>
            </a:r>
          </a:p>
          <a:p>
            <a:pPr indent="-228600">
              <a:lnSpc>
                <a:spcPct val="90000"/>
              </a:lnSpc>
              <a:spcAft>
                <a:spcPts val="600"/>
              </a:spcAf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Divya Kalra</a:t>
            </a:r>
          </a:p>
          <a:p>
            <a:pPr indent="-228600">
              <a:lnSpc>
                <a:spcPct val="90000"/>
              </a:lnSpc>
              <a:spcAft>
                <a:spcPts val="600"/>
              </a:spcAf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Farhang Jaryani</a:t>
            </a:r>
          </a:p>
        </p:txBody>
      </p:sp>
      <p:pic>
        <p:nvPicPr>
          <p:cNvPr id="6" name="Picture 5" descr="A group of people sitting at a table">
            <a:extLst>
              <a:ext uri="{FF2B5EF4-FFF2-40B4-BE49-F238E27FC236}">
                <a16:creationId xmlns:a16="http://schemas.microsoft.com/office/drawing/2014/main" id="{4C27D0DB-E5BF-3BCE-B06F-040593C2650D}"/>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7442351" y="1093052"/>
            <a:ext cx="4343399" cy="3257548"/>
          </a:xfrm>
          <a:prstGeom prst="rect">
            <a:avLst/>
          </a:prstGeom>
        </p:spPr>
      </p:pic>
      <p:pic>
        <p:nvPicPr>
          <p:cNvPr id="3078" name="Picture 6">
            <a:extLst>
              <a:ext uri="{FF2B5EF4-FFF2-40B4-BE49-F238E27FC236}">
                <a16:creationId xmlns:a16="http://schemas.microsoft.com/office/drawing/2014/main" id="{56BF35C8-80CC-4B35-C4D0-AA6829BD36A8}"/>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bwMode="auto">
          <a:xfrm>
            <a:off x="3809354" y="3564560"/>
            <a:ext cx="4573291" cy="314413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descr="BCM-HGSC Web Client - Login">
            <a:extLst>
              <a:ext uri="{FF2B5EF4-FFF2-40B4-BE49-F238E27FC236}">
                <a16:creationId xmlns:a16="http://schemas.microsoft.com/office/drawing/2014/main" id="{D8A70EEC-2911-33CC-16D8-8329702CD6EC}"/>
              </a:ext>
            </a:extLst>
          </p:cNvPr>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10019" y="470631"/>
            <a:ext cx="4628841" cy="158957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131C3A8A-ECFC-1378-62AF-CB4BF55E4826}"/>
              </a:ext>
            </a:extLst>
          </p:cNvPr>
          <p:cNvSpPr/>
          <p:nvPr/>
        </p:nvSpPr>
        <p:spPr>
          <a:xfrm>
            <a:off x="0" y="0"/>
            <a:ext cx="12178933" cy="675409"/>
          </a:xfrm>
          <a:prstGeom prst="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i="1" dirty="0">
                <a:solidFill>
                  <a:srgbClr val="1F2328"/>
                </a:solidFill>
                <a:effectLst/>
                <a:latin typeface="-apple-system"/>
              </a:rPr>
              <a:t>Acknowledgement</a:t>
            </a:r>
            <a:endParaRPr lang="en-US" sz="2800" b="1" dirty="0"/>
          </a:p>
        </p:txBody>
      </p:sp>
    </p:spTree>
    <p:extLst>
      <p:ext uri="{BB962C8B-B14F-4D97-AF65-F5344CB8AC3E}">
        <p14:creationId xmlns:p14="http://schemas.microsoft.com/office/powerpoint/2010/main" val="12233040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349" name="Rectangle 14348">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351" name="Freeform: Shape 14350">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353" name="Rectangle 14352">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55" name="Rectangle 14354">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57" name="Freeform: Shape 14356">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359" name="Isosceles Triangle 14358">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344" name="Picture 8" descr="PDF] HUNTING STRUCTURAL VARIANTS : | Semantic Scholar">
            <a:extLst>
              <a:ext uri="{FF2B5EF4-FFF2-40B4-BE49-F238E27FC236}">
                <a16:creationId xmlns:a16="http://schemas.microsoft.com/office/drawing/2014/main" id="{D46789A4-D0F3-BE7D-353F-3305DC3E525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79" t="6023" r="479" b="365"/>
          <a:stretch/>
        </p:blipFill>
        <p:spPr bwMode="auto">
          <a:xfrm>
            <a:off x="164845" y="1370462"/>
            <a:ext cx="4521456" cy="2983986"/>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4361" name="Isosceles Triangle 14360">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DE41D597-6C7C-A3EC-160F-942BF9AB565C}"/>
              </a:ext>
            </a:extLst>
          </p:cNvPr>
          <p:cNvSpPr txBox="1"/>
          <p:nvPr/>
        </p:nvSpPr>
        <p:spPr>
          <a:xfrm>
            <a:off x="164844" y="6200799"/>
            <a:ext cx="4438329" cy="461665"/>
          </a:xfrm>
          <a:prstGeom prst="rect">
            <a:avLst/>
          </a:prstGeom>
          <a:noFill/>
        </p:spPr>
        <p:txBody>
          <a:bodyPr wrap="square">
            <a:spAutoFit/>
          </a:bodyPr>
          <a:lstStyle/>
          <a:p>
            <a:pPr algn="ctr"/>
            <a:r>
              <a:rPr lang="en-US" sz="1200" b="0" i="0" dirty="0">
                <a:effectLst/>
                <a:latin typeface="Times New Roman" panose="02020603050405020304" pitchFamily="18" charset="0"/>
                <a:cs typeface="Times New Roman" panose="02020603050405020304" pitchFamily="18" charset="0"/>
              </a:rPr>
              <a:t>HUNTING STRUCTURAL VARIANTS , Luke Hickey</a:t>
            </a:r>
          </a:p>
          <a:p>
            <a:pPr algn="ctr"/>
            <a:r>
              <a:rPr lang="en-US" sz="1200" b="0" i="0" dirty="0">
                <a:effectLst/>
                <a:latin typeface="Times New Roman" panose="02020603050405020304" pitchFamily="18" charset="0"/>
                <a:cs typeface="Times New Roman" panose="02020603050405020304" pitchFamily="18" charset="0"/>
              </a:rPr>
              <a:t>https://api.semanticscholar.org/CorpusID:204805198</a:t>
            </a:r>
            <a:endParaRPr lang="en-US" sz="1200" b="1" u="sng" dirty="0">
              <a:latin typeface="Times New Roman" panose="02020603050405020304" pitchFamily="18" charset="0"/>
              <a:cs typeface="Times New Roman" panose="02020603050405020304" pitchFamily="18" charset="0"/>
            </a:endParaRPr>
          </a:p>
        </p:txBody>
      </p:sp>
      <p:pic>
        <p:nvPicPr>
          <p:cNvPr id="2050" name="Picture 2">
            <a:extLst>
              <a:ext uri="{FF2B5EF4-FFF2-40B4-BE49-F238E27FC236}">
                <a16:creationId xmlns:a16="http://schemas.microsoft.com/office/drawing/2014/main" id="{9457D811-149D-2083-7429-17AD8B922A4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212" t="7042" r="3822" b="10957"/>
          <a:stretch/>
        </p:blipFill>
        <p:spPr bwMode="auto">
          <a:xfrm>
            <a:off x="5657914" y="1013051"/>
            <a:ext cx="5664725" cy="2904322"/>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3DB7D80C-7443-A68F-03F4-1EA45195A392}"/>
              </a:ext>
            </a:extLst>
          </p:cNvPr>
          <p:cNvSpPr/>
          <p:nvPr/>
        </p:nvSpPr>
        <p:spPr>
          <a:xfrm>
            <a:off x="0" y="0"/>
            <a:ext cx="12178933" cy="675409"/>
          </a:xfrm>
          <a:prstGeom prst="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i="1" dirty="0">
                <a:solidFill>
                  <a:srgbClr val="1F2328"/>
                </a:solidFill>
                <a:effectLst/>
                <a:latin typeface="-apple-system"/>
              </a:rPr>
              <a:t>Structural Variants</a:t>
            </a:r>
            <a:endParaRPr lang="en-US" sz="2800" b="1" dirty="0"/>
          </a:p>
        </p:txBody>
      </p:sp>
      <p:pic>
        <p:nvPicPr>
          <p:cNvPr id="4" name="Picture 3">
            <a:extLst>
              <a:ext uri="{FF2B5EF4-FFF2-40B4-BE49-F238E27FC236}">
                <a16:creationId xmlns:a16="http://schemas.microsoft.com/office/drawing/2014/main" id="{26260725-9770-E8B0-9ABA-38B820A282B7}"/>
              </a:ext>
            </a:extLst>
          </p:cNvPr>
          <p:cNvPicPr>
            <a:picLocks noChangeAspect="1"/>
          </p:cNvPicPr>
          <p:nvPr/>
        </p:nvPicPr>
        <p:blipFill>
          <a:blip r:embed="rId5"/>
          <a:stretch>
            <a:fillRect/>
          </a:stretch>
        </p:blipFill>
        <p:spPr>
          <a:xfrm>
            <a:off x="6838692" y="3987965"/>
            <a:ext cx="3390900" cy="2724150"/>
          </a:xfrm>
          <a:prstGeom prst="rect">
            <a:avLst/>
          </a:prstGeom>
        </p:spPr>
      </p:pic>
    </p:spTree>
    <p:extLst>
      <p:ext uri="{BB962C8B-B14F-4D97-AF65-F5344CB8AC3E}">
        <p14:creationId xmlns:p14="http://schemas.microsoft.com/office/powerpoint/2010/main" val="2970331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Freeform: Shape 22">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Shape 28">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1" name="Isosceles Triangle 30">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29A8C222-7631-661C-F29E-E551B7DFB2C0}"/>
              </a:ext>
            </a:extLst>
          </p:cNvPr>
          <p:cNvPicPr>
            <a:picLocks noChangeAspect="1"/>
          </p:cNvPicPr>
          <p:nvPr/>
        </p:nvPicPr>
        <p:blipFill rotWithShape="1">
          <a:blip r:embed="rId3"/>
          <a:srcRect t="-1103" r="34765" b="1103"/>
          <a:stretch/>
        </p:blipFill>
        <p:spPr>
          <a:xfrm>
            <a:off x="523610" y="1029209"/>
            <a:ext cx="4609302" cy="2631978"/>
          </a:xfrm>
          <a:prstGeom prst="rect">
            <a:avLst/>
          </a:prstGeom>
          <a:ln>
            <a:noFill/>
          </a:ln>
        </p:spPr>
      </p:pic>
      <p:sp>
        <p:nvSpPr>
          <p:cNvPr id="33" name="Isosceles Triangle 32">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4F74148F-6250-AC11-9DF4-407C5D5B1A4E}"/>
              </a:ext>
            </a:extLst>
          </p:cNvPr>
          <p:cNvSpPr/>
          <p:nvPr/>
        </p:nvSpPr>
        <p:spPr>
          <a:xfrm>
            <a:off x="0" y="0"/>
            <a:ext cx="12178933" cy="675409"/>
          </a:xfrm>
          <a:prstGeom prst="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i="1" dirty="0">
                <a:solidFill>
                  <a:srgbClr val="1F2328"/>
                </a:solidFill>
                <a:effectLst/>
                <a:latin typeface="-apple-system"/>
              </a:rPr>
              <a:t>Mosaic Variants</a:t>
            </a:r>
            <a:endParaRPr lang="en-US" sz="2800" b="1" dirty="0"/>
          </a:p>
        </p:txBody>
      </p:sp>
      <p:sp>
        <p:nvSpPr>
          <p:cNvPr id="3" name="TextBox 2">
            <a:extLst>
              <a:ext uri="{FF2B5EF4-FFF2-40B4-BE49-F238E27FC236}">
                <a16:creationId xmlns:a16="http://schemas.microsoft.com/office/drawing/2014/main" id="{94B9826D-22A1-2D44-2AB0-F04F865D811E}"/>
              </a:ext>
            </a:extLst>
          </p:cNvPr>
          <p:cNvSpPr txBox="1"/>
          <p:nvPr/>
        </p:nvSpPr>
        <p:spPr>
          <a:xfrm>
            <a:off x="1009891" y="3762471"/>
            <a:ext cx="4457700" cy="2893100"/>
          </a:xfrm>
          <a:prstGeom prst="rect">
            <a:avLst/>
          </a:prstGeom>
          <a:noFill/>
        </p:spPr>
        <p:txBody>
          <a:bodyPr wrap="square" rtlCol="0">
            <a:spAutoFit/>
          </a:bodyPr>
          <a:lstStyle/>
          <a:p>
            <a:r>
              <a:rPr lang="en-US" sz="2800" b="1" dirty="0">
                <a:latin typeface="Times New Roman" panose="02020603050405020304" pitchFamily="18" charset="0"/>
                <a:cs typeface="Times New Roman" panose="02020603050405020304" pitchFamily="18" charset="0"/>
              </a:rPr>
              <a:t>Mosaic Variants:</a:t>
            </a:r>
          </a:p>
          <a:p>
            <a:endParaRPr lang="en-US" sz="2800" b="1" dirty="0">
              <a:latin typeface="Times New Roman" panose="02020603050405020304" pitchFamily="18" charset="0"/>
              <a:cs typeface="Times New Roman" panose="02020603050405020304" pitchFamily="18" charset="0"/>
            </a:endParaRPr>
          </a:p>
          <a:p>
            <a:pPr marL="285750" indent="-285750">
              <a:lnSpc>
                <a:spcPct val="200000"/>
              </a:lnSpc>
              <a:buFont typeface="Wingdings" panose="05000000000000000000" pitchFamily="2" charset="2"/>
              <a:buChar char="ü"/>
            </a:pPr>
            <a:r>
              <a:rPr lang="en-US" b="1" dirty="0">
                <a:latin typeface="Times New Roman" panose="02020603050405020304" pitchFamily="18" charset="0"/>
                <a:cs typeface="Times New Roman" panose="02020603050405020304" pitchFamily="18" charset="0"/>
              </a:rPr>
              <a:t> Potentially associated with disease</a:t>
            </a:r>
          </a:p>
          <a:p>
            <a:pPr marL="285750" indent="-285750">
              <a:lnSpc>
                <a:spcPct val="200000"/>
              </a:lnSpc>
              <a:buFont typeface="Wingdings" panose="05000000000000000000" pitchFamily="2" charset="2"/>
              <a:buChar char="ü"/>
            </a:pPr>
            <a:r>
              <a:rPr lang="en-US" b="1" dirty="0">
                <a:latin typeface="Times New Roman" panose="02020603050405020304" pitchFamily="18" charset="0"/>
                <a:cs typeface="Times New Roman" panose="02020603050405020304" pitchFamily="18" charset="0"/>
              </a:rPr>
              <a:t>Mixed in sequence data</a:t>
            </a:r>
          </a:p>
          <a:p>
            <a:pPr marL="285750" indent="-285750">
              <a:lnSpc>
                <a:spcPct val="200000"/>
              </a:lnSpc>
              <a:buFont typeface="Wingdings" panose="05000000000000000000" pitchFamily="2" charset="2"/>
              <a:buChar char="ü"/>
            </a:pPr>
            <a:r>
              <a:rPr lang="en-US" b="1" dirty="0">
                <a:latin typeface="Times New Roman" panose="02020603050405020304" pitchFamily="18" charset="0"/>
                <a:cs typeface="Times New Roman" panose="02020603050405020304" pitchFamily="18" charset="0"/>
              </a:rPr>
              <a:t>Requires mosaic variant callers to detect</a:t>
            </a:r>
          </a:p>
          <a:p>
            <a:endParaRPr lang="en-US" dirty="0"/>
          </a:p>
        </p:txBody>
      </p:sp>
      <p:pic>
        <p:nvPicPr>
          <p:cNvPr id="6" name="Picture 5">
            <a:extLst>
              <a:ext uri="{FF2B5EF4-FFF2-40B4-BE49-F238E27FC236}">
                <a16:creationId xmlns:a16="http://schemas.microsoft.com/office/drawing/2014/main" id="{EEB48FD3-4848-42F3-A9C2-1E86A4A75A89}"/>
              </a:ext>
            </a:extLst>
          </p:cNvPr>
          <p:cNvPicPr>
            <a:picLocks noChangeAspect="1"/>
          </p:cNvPicPr>
          <p:nvPr/>
        </p:nvPicPr>
        <p:blipFill rotWithShape="1">
          <a:blip r:embed="rId4"/>
          <a:srcRect l="8270" t="9849" r="32183" b="33031"/>
          <a:stretch/>
        </p:blipFill>
        <p:spPr>
          <a:xfrm>
            <a:off x="5631712" y="1105934"/>
            <a:ext cx="5781436" cy="3466198"/>
          </a:xfrm>
          <a:prstGeom prst="rect">
            <a:avLst/>
          </a:prstGeom>
        </p:spPr>
      </p:pic>
      <p:sp>
        <p:nvSpPr>
          <p:cNvPr id="8" name="TextBox 7">
            <a:extLst>
              <a:ext uri="{FF2B5EF4-FFF2-40B4-BE49-F238E27FC236}">
                <a16:creationId xmlns:a16="http://schemas.microsoft.com/office/drawing/2014/main" id="{9ED03BBE-F59A-9532-5A38-33DC115A3F77}"/>
              </a:ext>
            </a:extLst>
          </p:cNvPr>
          <p:cNvSpPr txBox="1"/>
          <p:nvPr/>
        </p:nvSpPr>
        <p:spPr>
          <a:xfrm>
            <a:off x="6062935" y="5483646"/>
            <a:ext cx="5781436" cy="646331"/>
          </a:xfrm>
          <a:prstGeom prst="rect">
            <a:avLst/>
          </a:prstGeom>
          <a:noFill/>
        </p:spPr>
        <p:txBody>
          <a:bodyPr wrap="square">
            <a:spAutoFit/>
          </a:bodyPr>
          <a:lstStyle/>
          <a:p>
            <a:r>
              <a:rPr lang="en-US" sz="1200" b="0" i="0" dirty="0">
                <a:solidFill>
                  <a:srgbClr val="1F2328"/>
                </a:solidFill>
                <a:effectLst/>
                <a:latin typeface="-apple-system"/>
              </a:rPr>
              <a:t>Disease-associated mosaic variation in clinical exome sequencing: a two-year pediatric tertiary care experience. Cold Spring </a:t>
            </a:r>
            <a:r>
              <a:rPr lang="en-US" sz="1200" b="0" i="0" dirty="0" err="1">
                <a:solidFill>
                  <a:srgbClr val="1F2328"/>
                </a:solidFill>
                <a:effectLst/>
                <a:latin typeface="-apple-system"/>
              </a:rPr>
              <a:t>Harb</a:t>
            </a:r>
            <a:r>
              <a:rPr lang="en-US" sz="1200" b="0" i="0" dirty="0">
                <a:solidFill>
                  <a:srgbClr val="1F2328"/>
                </a:solidFill>
                <a:effectLst/>
                <a:latin typeface="-apple-system"/>
              </a:rPr>
              <a:t> Mol Case Stud. 2020;6(3). </a:t>
            </a:r>
            <a:r>
              <a:rPr lang="en-US" sz="1200" b="0" i="0" dirty="0" err="1">
                <a:solidFill>
                  <a:srgbClr val="1F2328"/>
                </a:solidFill>
                <a:effectLst/>
                <a:latin typeface="-apple-system"/>
              </a:rPr>
              <a:t>Epub</a:t>
            </a:r>
            <a:r>
              <a:rPr lang="en-US" sz="1200" b="0" i="0" dirty="0">
                <a:solidFill>
                  <a:srgbClr val="1F2328"/>
                </a:solidFill>
                <a:effectLst/>
                <a:latin typeface="-apple-system"/>
              </a:rPr>
              <a:t> 20200612. </a:t>
            </a:r>
            <a:r>
              <a:rPr lang="en-US" sz="1200" b="0" i="0" dirty="0" err="1">
                <a:solidFill>
                  <a:srgbClr val="1F2328"/>
                </a:solidFill>
                <a:effectLst/>
                <a:latin typeface="-apple-system"/>
              </a:rPr>
              <a:t>doi</a:t>
            </a:r>
            <a:r>
              <a:rPr lang="en-US" sz="1200" b="0" i="0" dirty="0">
                <a:solidFill>
                  <a:srgbClr val="1F2328"/>
                </a:solidFill>
                <a:effectLst/>
                <a:latin typeface="-apple-system"/>
              </a:rPr>
              <a:t>: 10.1101/mcs.a005231. PubMed PMID: 32371413; PMCID: PMC7304353.</a:t>
            </a:r>
            <a:endParaRPr lang="en-US" sz="1200" dirty="0"/>
          </a:p>
        </p:txBody>
      </p:sp>
    </p:spTree>
    <p:extLst>
      <p:ext uri="{BB962C8B-B14F-4D97-AF65-F5344CB8AC3E}">
        <p14:creationId xmlns:p14="http://schemas.microsoft.com/office/powerpoint/2010/main" val="19568583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11">
            <a:extLst>
              <a:ext uri="{FF2B5EF4-FFF2-40B4-BE49-F238E27FC236}">
                <a16:creationId xmlns:a16="http://schemas.microsoft.com/office/drawing/2014/main" id="{1E020063-2385-44AC-BD67-258E1F0B9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13">
            <a:extLst>
              <a:ext uri="{FF2B5EF4-FFF2-40B4-BE49-F238E27FC236}">
                <a16:creationId xmlns:a16="http://schemas.microsoft.com/office/drawing/2014/main" id="{7E014A0B-5338-4077-AFE9-A90D04D449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Group 15">
            <a:extLst>
              <a:ext uri="{FF2B5EF4-FFF2-40B4-BE49-F238E27FC236}">
                <a16:creationId xmlns:a16="http://schemas.microsoft.com/office/drawing/2014/main" id="{78127680-150F-4A90-9950-F6639257811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05" y="-1"/>
            <a:ext cx="3362070" cy="2522849"/>
            <a:chOff x="-305" y="-1"/>
            <a:chExt cx="3832880" cy="2876136"/>
          </a:xfrm>
        </p:grpSpPr>
        <p:sp>
          <p:nvSpPr>
            <p:cNvPr id="17" name="Freeform: Shape 16">
              <a:extLst>
                <a:ext uri="{FF2B5EF4-FFF2-40B4-BE49-F238E27FC236}">
                  <a16:creationId xmlns:a16="http://schemas.microsoft.com/office/drawing/2014/main" id="{5088F97A-8362-4967-B664-D748B846EC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eform: Shape 17">
              <a:extLst>
                <a:ext uri="{FF2B5EF4-FFF2-40B4-BE49-F238E27FC236}">
                  <a16:creationId xmlns:a16="http://schemas.microsoft.com/office/drawing/2014/main" id="{30F9DEDE-4318-412A-81C5-C8C90F6897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Freeform: Shape 18">
              <a:extLst>
                <a:ext uri="{FF2B5EF4-FFF2-40B4-BE49-F238E27FC236}">
                  <a16:creationId xmlns:a16="http://schemas.microsoft.com/office/drawing/2014/main" id="{09E97DE9-7844-4707-8928-1CD88ADB72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Freeform: Shape 19">
              <a:extLst>
                <a:ext uri="{FF2B5EF4-FFF2-40B4-BE49-F238E27FC236}">
                  <a16:creationId xmlns:a16="http://schemas.microsoft.com/office/drawing/2014/main" id="{EC58954E-44A5-4A0D-97A9-8A2BB43D68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TextBox 6">
            <a:extLst>
              <a:ext uri="{FF2B5EF4-FFF2-40B4-BE49-F238E27FC236}">
                <a16:creationId xmlns:a16="http://schemas.microsoft.com/office/drawing/2014/main" id="{737F32B6-7AAE-54D7-920C-A68EFE3B3BAE}"/>
              </a:ext>
            </a:extLst>
          </p:cNvPr>
          <p:cNvSpPr txBox="1"/>
          <p:nvPr/>
        </p:nvSpPr>
        <p:spPr>
          <a:xfrm>
            <a:off x="119384" y="1382099"/>
            <a:ext cx="5263107" cy="1757143"/>
          </a:xfrm>
          <a:prstGeom prst="rect">
            <a:avLst/>
          </a:prstGeom>
        </p:spPr>
        <p:txBody>
          <a:bodyPr vert="horz" lIns="91440" tIns="45720" rIns="91440" bIns="45720" rtlCol="0" anchor="ctr">
            <a:normAutofit/>
          </a:bodyPr>
          <a:lstStyle/>
          <a:p>
            <a:pPr marL="457200" indent="-457200">
              <a:lnSpc>
                <a:spcPct val="150000"/>
              </a:lnSpc>
              <a:spcAft>
                <a:spcPts val="600"/>
              </a:spcAft>
              <a:buAutoNum type="arabicParenR"/>
            </a:pPr>
            <a:r>
              <a:rPr lang="en-US" sz="2400" b="1" i="0" dirty="0" err="1">
                <a:effectLst/>
                <a:latin typeface="Times New Roman" panose="02020603050405020304" pitchFamily="18" charset="0"/>
                <a:cs typeface="Times New Roman" panose="02020603050405020304" pitchFamily="18" charset="0"/>
              </a:rPr>
              <a:t>SpikeVar</a:t>
            </a:r>
            <a:r>
              <a:rPr lang="en-US" sz="2400" b="1" i="0" dirty="0">
                <a:effectLst/>
                <a:latin typeface="Times New Roman" panose="02020603050405020304" pitchFamily="18" charset="0"/>
                <a:cs typeface="Times New Roman" panose="02020603050405020304" pitchFamily="18" charset="0"/>
              </a:rPr>
              <a:t> </a:t>
            </a:r>
            <a:r>
              <a:rPr lang="en-US" sz="2400" b="1" i="0" dirty="0" err="1">
                <a:effectLst/>
                <a:latin typeface="Times New Roman" panose="02020603050405020304" pitchFamily="18" charset="0"/>
                <a:cs typeface="Times New Roman" panose="02020603050405020304" pitchFamily="18" charset="0"/>
              </a:rPr>
              <a:t>DatabaseCreator</a:t>
            </a:r>
            <a:r>
              <a:rPr lang="en-US" sz="2400" b="1" i="0" dirty="0">
                <a:effectLst/>
                <a:latin typeface="Times New Roman" panose="02020603050405020304" pitchFamily="18" charset="0"/>
                <a:cs typeface="Times New Roman" panose="02020603050405020304" pitchFamily="18" charset="0"/>
              </a:rPr>
              <a:t> – </a:t>
            </a:r>
          </a:p>
          <a:p>
            <a:pPr>
              <a:lnSpc>
                <a:spcPct val="150000"/>
              </a:lnSpc>
              <a:spcAft>
                <a:spcPts val="600"/>
              </a:spcAft>
            </a:pPr>
            <a:r>
              <a:rPr lang="en-US" sz="2400" b="1" dirty="0">
                <a:latin typeface="Times New Roman" panose="02020603050405020304" pitchFamily="18" charset="0"/>
                <a:cs typeface="Times New Roman" panose="02020603050405020304" pitchFamily="18" charset="0"/>
              </a:rPr>
              <a:t>      </a:t>
            </a:r>
            <a:r>
              <a:rPr lang="en-US" sz="2400" b="1" i="0" dirty="0">
                <a:effectLst/>
                <a:latin typeface="Times New Roman" panose="02020603050405020304" pitchFamily="18" charset="0"/>
                <a:cs typeface="Times New Roman" panose="02020603050405020304" pitchFamily="18" charset="0"/>
              </a:rPr>
              <a:t>Generate Spiked-in Dataset</a:t>
            </a:r>
          </a:p>
        </p:txBody>
      </p:sp>
      <p:grpSp>
        <p:nvGrpSpPr>
          <p:cNvPr id="22" name="Group 21">
            <a:extLst>
              <a:ext uri="{FF2B5EF4-FFF2-40B4-BE49-F238E27FC236}">
                <a16:creationId xmlns:a16="http://schemas.microsoft.com/office/drawing/2014/main" id="{466920E5-8640-4C24-A775-8647637094A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flipH="1">
            <a:off x="10185732" y="4852038"/>
            <a:ext cx="2151670" cy="1860256"/>
            <a:chOff x="-305" y="-4155"/>
            <a:chExt cx="2514948" cy="2174333"/>
          </a:xfrm>
        </p:grpSpPr>
        <p:sp>
          <p:nvSpPr>
            <p:cNvPr id="23" name="Freeform: Shape 22">
              <a:extLst>
                <a:ext uri="{FF2B5EF4-FFF2-40B4-BE49-F238E27FC236}">
                  <a16:creationId xmlns:a16="http://schemas.microsoft.com/office/drawing/2014/main" id="{2CBA3142-5A82-43CE-87A2-EB14B17A51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a:extLst>
                <a:ext uri="{FF2B5EF4-FFF2-40B4-BE49-F238E27FC236}">
                  <a16:creationId xmlns:a16="http://schemas.microsoft.com/office/drawing/2014/main" id="{AEF5A1C7-9938-4A33-A5A4-2B05353B31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Shape 24">
              <a:extLst>
                <a:ext uri="{FF2B5EF4-FFF2-40B4-BE49-F238E27FC236}">
                  <a16:creationId xmlns:a16="http://schemas.microsoft.com/office/drawing/2014/main" id="{262A936D-E9F6-4A68-82C2-1D1CC77722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26" name="Freeform: Shape 25">
              <a:extLst>
                <a:ext uri="{FF2B5EF4-FFF2-40B4-BE49-F238E27FC236}">
                  <a16:creationId xmlns:a16="http://schemas.microsoft.com/office/drawing/2014/main" id="{C68A9229-BBBE-4934-9700-BA72A1BB03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5" name="Picture 4">
            <a:extLst>
              <a:ext uri="{FF2B5EF4-FFF2-40B4-BE49-F238E27FC236}">
                <a16:creationId xmlns:a16="http://schemas.microsoft.com/office/drawing/2014/main" id="{92F0E7B0-A179-9BA9-278F-15FBC5B141A0}"/>
              </a:ext>
            </a:extLst>
          </p:cNvPr>
          <p:cNvPicPr>
            <a:picLocks noChangeAspect="1"/>
          </p:cNvPicPr>
          <p:nvPr/>
        </p:nvPicPr>
        <p:blipFill>
          <a:blip r:embed="rId3"/>
          <a:stretch>
            <a:fillRect/>
          </a:stretch>
        </p:blipFill>
        <p:spPr>
          <a:xfrm>
            <a:off x="289563" y="3589771"/>
            <a:ext cx="4854324" cy="3143174"/>
          </a:xfrm>
          <a:prstGeom prst="rect">
            <a:avLst/>
          </a:prstGeom>
        </p:spPr>
      </p:pic>
      <p:pic>
        <p:nvPicPr>
          <p:cNvPr id="3" name="Picture 2">
            <a:extLst>
              <a:ext uri="{FF2B5EF4-FFF2-40B4-BE49-F238E27FC236}">
                <a16:creationId xmlns:a16="http://schemas.microsoft.com/office/drawing/2014/main" id="{3D5E8800-3C94-E2D2-FD34-9C5A2D7462A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358" r="4" b="4"/>
          <a:stretch/>
        </p:blipFill>
        <p:spPr bwMode="auto">
          <a:xfrm>
            <a:off x="8462516" y="3131656"/>
            <a:ext cx="3553615" cy="372582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6D63FBB-3745-4DAF-F43E-B3C499B2324A}"/>
              </a:ext>
            </a:extLst>
          </p:cNvPr>
          <p:cNvSpPr txBox="1"/>
          <p:nvPr/>
        </p:nvSpPr>
        <p:spPr>
          <a:xfrm>
            <a:off x="5416719" y="1588846"/>
            <a:ext cx="5686326" cy="2203940"/>
          </a:xfrm>
          <a:prstGeom prst="rect">
            <a:avLst/>
          </a:prstGeom>
        </p:spPr>
        <p:txBody>
          <a:bodyPr vert="horz" lIns="91440" tIns="45720" rIns="91440" bIns="45720" rtlCol="0" anchor="t">
            <a:normAutofit/>
          </a:bodyPr>
          <a:lstStyle/>
          <a:p>
            <a:pPr>
              <a:lnSpc>
                <a:spcPct val="160000"/>
              </a:lnSpc>
              <a:spcAft>
                <a:spcPts val="600"/>
              </a:spcAft>
            </a:pPr>
            <a:r>
              <a:rPr lang="en-US" sz="2400" b="1" i="0" dirty="0">
                <a:effectLst/>
                <a:latin typeface="Times New Roman" panose="02020603050405020304" pitchFamily="18" charset="0"/>
                <a:cs typeface="Times New Roman" panose="02020603050405020304" pitchFamily="18" charset="0"/>
              </a:rPr>
              <a:t>2) </a:t>
            </a:r>
            <a:r>
              <a:rPr lang="en-US" sz="2400" b="1" i="0" dirty="0" err="1">
                <a:effectLst/>
                <a:latin typeface="Times New Roman" panose="02020603050405020304" pitchFamily="18" charset="0"/>
                <a:cs typeface="Times New Roman" panose="02020603050405020304" pitchFamily="18" charset="0"/>
              </a:rPr>
              <a:t>SpikeVarReporter</a:t>
            </a:r>
            <a:r>
              <a:rPr lang="en-US" sz="2400" b="1" i="0" dirty="0">
                <a:effectLst/>
                <a:latin typeface="Times New Roman" panose="02020603050405020304" pitchFamily="18" charset="0"/>
                <a:cs typeface="Times New Roman" panose="02020603050405020304" pitchFamily="18" charset="0"/>
              </a:rPr>
              <a:t> – </a:t>
            </a:r>
          </a:p>
          <a:p>
            <a:pPr>
              <a:lnSpc>
                <a:spcPct val="160000"/>
              </a:lnSpc>
              <a:spcAft>
                <a:spcPts val="600"/>
              </a:spcAft>
            </a:pPr>
            <a:r>
              <a:rPr lang="en-US" sz="2400" b="1" i="0" dirty="0">
                <a:effectLst/>
                <a:latin typeface="Times New Roman" panose="02020603050405020304" pitchFamily="18" charset="0"/>
                <a:cs typeface="Times New Roman" panose="02020603050405020304" pitchFamily="18" charset="0"/>
              </a:rPr>
              <a:t>Filter Reads After Variant Allele Frequency Recalculation</a:t>
            </a:r>
          </a:p>
        </p:txBody>
      </p:sp>
      <p:sp>
        <p:nvSpPr>
          <p:cNvPr id="8" name="TextBox 7">
            <a:extLst>
              <a:ext uri="{FF2B5EF4-FFF2-40B4-BE49-F238E27FC236}">
                <a16:creationId xmlns:a16="http://schemas.microsoft.com/office/drawing/2014/main" id="{DA7CD6D3-D9BF-03A3-8D9A-BBF129F39159}"/>
              </a:ext>
            </a:extLst>
          </p:cNvPr>
          <p:cNvSpPr txBox="1"/>
          <p:nvPr/>
        </p:nvSpPr>
        <p:spPr>
          <a:xfrm>
            <a:off x="119384" y="931570"/>
            <a:ext cx="11951597" cy="523220"/>
          </a:xfrm>
          <a:prstGeom prst="rect">
            <a:avLst/>
          </a:prstGeom>
          <a:noFill/>
        </p:spPr>
        <p:txBody>
          <a:bodyPr wrap="square">
            <a:spAutoFit/>
          </a:bodyPr>
          <a:lstStyle/>
          <a:p>
            <a:pPr marL="342900" indent="-342900">
              <a:buFont typeface="Wingdings" panose="05000000000000000000" pitchFamily="2" charset="2"/>
              <a:buChar char="v"/>
            </a:pPr>
            <a:r>
              <a:rPr lang="en-US" sz="2800" b="1" i="1" dirty="0">
                <a:solidFill>
                  <a:schemeClr val="accent1"/>
                </a:solidFill>
                <a:effectLst/>
                <a:latin typeface="Times New Roman" panose="02020603050405020304" pitchFamily="18" charset="0"/>
                <a:cs typeface="Times New Roman" panose="02020603050405020304" pitchFamily="18" charset="0"/>
              </a:rPr>
              <a:t>Introducing User-Defined Spiking in Sequencing Data</a:t>
            </a:r>
            <a:endParaRPr lang="en-US" sz="2400" b="1" i="1" dirty="0">
              <a:solidFill>
                <a:schemeClr val="accent1"/>
              </a:solidFill>
              <a:latin typeface="Times New Roman" panose="02020603050405020304" pitchFamily="18" charset="0"/>
              <a:cs typeface="Times New Roman" panose="02020603050405020304" pitchFamily="18" charset="0"/>
            </a:endParaRPr>
          </a:p>
        </p:txBody>
      </p:sp>
      <p:sp>
        <p:nvSpPr>
          <p:cNvPr id="9" name="Rectangle 8">
            <a:extLst>
              <a:ext uri="{FF2B5EF4-FFF2-40B4-BE49-F238E27FC236}">
                <a16:creationId xmlns:a16="http://schemas.microsoft.com/office/drawing/2014/main" id="{50115B21-D2EC-01E9-8989-3B5DC2D779C0}"/>
              </a:ext>
            </a:extLst>
          </p:cNvPr>
          <p:cNvSpPr/>
          <p:nvPr/>
        </p:nvSpPr>
        <p:spPr>
          <a:xfrm>
            <a:off x="0" y="0"/>
            <a:ext cx="12178933" cy="675409"/>
          </a:xfrm>
          <a:prstGeom prst="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i="1" dirty="0">
                <a:solidFill>
                  <a:srgbClr val="1F2328"/>
                </a:solidFill>
                <a:effectLst/>
                <a:latin typeface="-apple-system"/>
              </a:rPr>
              <a:t>Sp</a:t>
            </a:r>
            <a:r>
              <a:rPr lang="en-US" sz="2800" b="1" i="0" dirty="0">
                <a:solidFill>
                  <a:srgbClr val="1F2328"/>
                </a:solidFill>
                <a:effectLst/>
                <a:latin typeface="-apple-system"/>
              </a:rPr>
              <a:t>ike </a:t>
            </a:r>
            <a:r>
              <a:rPr lang="en-US" sz="2800" b="1" i="1" dirty="0">
                <a:solidFill>
                  <a:srgbClr val="1F2328"/>
                </a:solidFill>
                <a:effectLst/>
                <a:latin typeface="-apple-system"/>
              </a:rPr>
              <a:t>i</a:t>
            </a:r>
            <a:r>
              <a:rPr lang="en-US" sz="2800" b="1" i="0" dirty="0">
                <a:solidFill>
                  <a:srgbClr val="1F2328"/>
                </a:solidFill>
                <a:effectLst/>
                <a:latin typeface="-apple-system"/>
              </a:rPr>
              <a:t>n </a:t>
            </a:r>
            <a:r>
              <a:rPr lang="en-US" sz="2800" b="1" i="1" dirty="0">
                <a:solidFill>
                  <a:srgbClr val="1F2328"/>
                </a:solidFill>
                <a:effectLst/>
                <a:latin typeface="-apple-system"/>
              </a:rPr>
              <a:t>K</a:t>
            </a:r>
            <a:r>
              <a:rPr lang="en-US" sz="2800" b="1" i="0" dirty="0">
                <a:solidFill>
                  <a:srgbClr val="1F2328"/>
                </a:solidFill>
                <a:effectLst/>
                <a:latin typeface="-apple-system"/>
              </a:rPr>
              <a:t>nown </a:t>
            </a:r>
            <a:r>
              <a:rPr lang="en-US" sz="2800" b="1" i="1" dirty="0">
                <a:solidFill>
                  <a:srgbClr val="1F2328"/>
                </a:solidFill>
                <a:effectLst/>
                <a:latin typeface="-apple-system"/>
              </a:rPr>
              <a:t>E</a:t>
            </a:r>
            <a:r>
              <a:rPr lang="en-US" sz="2800" b="1" i="0" dirty="0">
                <a:solidFill>
                  <a:srgbClr val="1F2328"/>
                </a:solidFill>
                <a:effectLst/>
                <a:latin typeface="-apple-system"/>
              </a:rPr>
              <a:t>xogenous </a:t>
            </a:r>
            <a:r>
              <a:rPr lang="en-US" sz="2800" b="1" i="1" dirty="0">
                <a:solidFill>
                  <a:srgbClr val="1F2328"/>
                </a:solidFill>
                <a:effectLst/>
                <a:latin typeface="-apple-system"/>
              </a:rPr>
              <a:t>Var</a:t>
            </a:r>
            <a:r>
              <a:rPr lang="en-US" sz="2800" b="1" i="0" dirty="0">
                <a:solidFill>
                  <a:srgbClr val="1F2328"/>
                </a:solidFill>
                <a:effectLst/>
                <a:latin typeface="-apple-system"/>
              </a:rPr>
              <a:t>iants</a:t>
            </a:r>
            <a:endParaRPr lang="en-US" sz="2800" b="1" dirty="0"/>
          </a:p>
        </p:txBody>
      </p:sp>
    </p:spTree>
    <p:extLst>
      <p:ext uri="{BB962C8B-B14F-4D97-AF65-F5344CB8AC3E}">
        <p14:creationId xmlns:p14="http://schemas.microsoft.com/office/powerpoint/2010/main" val="12586664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3" name="Rectangle 4102">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05" name="Freeform: Shape 4104">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07" name="Rectangle 4106">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09" name="Rectangle 4108">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11" name="Freeform: Shape 4110">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113" name="Isosceles Triangle 4112">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98" name="Picture 2">
            <a:extLst>
              <a:ext uri="{FF2B5EF4-FFF2-40B4-BE49-F238E27FC236}">
                <a16:creationId xmlns:a16="http://schemas.microsoft.com/office/drawing/2014/main" id="{C3889A51-242F-30B9-6A76-837B4FF012CE}"/>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622433" y="648180"/>
            <a:ext cx="6548078" cy="6237050"/>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4115" name="Isosceles Triangle 4114">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6712E778-AC3C-32D1-1653-49B01987C8AB}"/>
              </a:ext>
            </a:extLst>
          </p:cNvPr>
          <p:cNvSpPr/>
          <p:nvPr/>
        </p:nvSpPr>
        <p:spPr>
          <a:xfrm>
            <a:off x="0" y="0"/>
            <a:ext cx="12178933" cy="675409"/>
          </a:xfrm>
          <a:prstGeom prst="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i="1" dirty="0">
                <a:solidFill>
                  <a:srgbClr val="1F2328"/>
                </a:solidFill>
                <a:effectLst/>
                <a:latin typeface="-apple-system"/>
              </a:rPr>
              <a:t>Sp</a:t>
            </a:r>
            <a:r>
              <a:rPr lang="en-US" sz="2800" b="1" i="0" dirty="0">
                <a:solidFill>
                  <a:srgbClr val="1F2328"/>
                </a:solidFill>
                <a:effectLst/>
                <a:latin typeface="-apple-system"/>
              </a:rPr>
              <a:t>ike </a:t>
            </a:r>
            <a:r>
              <a:rPr lang="en-US" sz="2800" b="1" i="1" dirty="0">
                <a:solidFill>
                  <a:srgbClr val="1F2328"/>
                </a:solidFill>
                <a:effectLst/>
                <a:latin typeface="-apple-system"/>
              </a:rPr>
              <a:t>i</a:t>
            </a:r>
            <a:r>
              <a:rPr lang="en-US" sz="2800" b="1" i="0" dirty="0">
                <a:solidFill>
                  <a:srgbClr val="1F2328"/>
                </a:solidFill>
                <a:effectLst/>
                <a:latin typeface="-apple-system"/>
              </a:rPr>
              <a:t>n </a:t>
            </a:r>
            <a:r>
              <a:rPr lang="en-US" sz="2800" b="1" i="1" dirty="0">
                <a:solidFill>
                  <a:srgbClr val="1F2328"/>
                </a:solidFill>
                <a:effectLst/>
                <a:latin typeface="-apple-system"/>
              </a:rPr>
              <a:t>K</a:t>
            </a:r>
            <a:r>
              <a:rPr lang="en-US" sz="2800" b="1" i="0" dirty="0">
                <a:solidFill>
                  <a:srgbClr val="1F2328"/>
                </a:solidFill>
                <a:effectLst/>
                <a:latin typeface="-apple-system"/>
              </a:rPr>
              <a:t>nown </a:t>
            </a:r>
            <a:r>
              <a:rPr lang="en-US" sz="2800" b="1" i="1" dirty="0">
                <a:solidFill>
                  <a:srgbClr val="1F2328"/>
                </a:solidFill>
                <a:effectLst/>
                <a:latin typeface="-apple-system"/>
              </a:rPr>
              <a:t>E</a:t>
            </a:r>
            <a:r>
              <a:rPr lang="en-US" sz="2800" b="1" i="0" dirty="0">
                <a:solidFill>
                  <a:srgbClr val="1F2328"/>
                </a:solidFill>
                <a:effectLst/>
                <a:latin typeface="-apple-system"/>
              </a:rPr>
              <a:t>xogenous </a:t>
            </a:r>
            <a:r>
              <a:rPr lang="en-US" sz="2800" b="1" i="1" dirty="0">
                <a:solidFill>
                  <a:srgbClr val="1F2328"/>
                </a:solidFill>
                <a:effectLst/>
                <a:latin typeface="-apple-system"/>
              </a:rPr>
              <a:t>Var</a:t>
            </a:r>
            <a:r>
              <a:rPr lang="en-US" sz="2800" b="1" i="0" dirty="0">
                <a:solidFill>
                  <a:srgbClr val="1F2328"/>
                </a:solidFill>
                <a:effectLst/>
                <a:latin typeface="-apple-system"/>
              </a:rPr>
              <a:t>iants</a:t>
            </a:r>
            <a:endParaRPr lang="en-US" sz="2800" b="1" dirty="0"/>
          </a:p>
        </p:txBody>
      </p:sp>
    </p:spTree>
    <p:extLst>
      <p:ext uri="{BB962C8B-B14F-4D97-AF65-F5344CB8AC3E}">
        <p14:creationId xmlns:p14="http://schemas.microsoft.com/office/powerpoint/2010/main" val="9062958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86D5BFB-05E3-52CE-9D99-A9304969C6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Freeform: Shape 2">
            <a:extLst>
              <a:ext uri="{FF2B5EF4-FFF2-40B4-BE49-F238E27FC236}">
                <a16:creationId xmlns:a16="http://schemas.microsoft.com/office/drawing/2014/main" id="{141DAFAE-899D-AA86-91BD-D0C9AD4ABC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98C509C4-878D-EDA1-2637-66F28A200F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18E322BB-070B-3B34-9879-C1EBD234E5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Shape 5">
            <a:extLst>
              <a:ext uri="{FF2B5EF4-FFF2-40B4-BE49-F238E27FC236}">
                <a16:creationId xmlns:a16="http://schemas.microsoft.com/office/drawing/2014/main" id="{7644808D-751F-0E6D-9428-22CFE72C45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 name="Isosceles Triangle 6">
            <a:extLst>
              <a:ext uri="{FF2B5EF4-FFF2-40B4-BE49-F238E27FC236}">
                <a16:creationId xmlns:a16="http://schemas.microsoft.com/office/drawing/2014/main" id="{D434852E-DFD9-55AC-76C3-00CAD382AB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Isosceles Triangle 8">
            <a:extLst>
              <a:ext uri="{FF2B5EF4-FFF2-40B4-BE49-F238E27FC236}">
                <a16:creationId xmlns:a16="http://schemas.microsoft.com/office/drawing/2014/main" id="{45BFFEC5-97DB-96BC-268C-D40283DAF2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29517A8-1F4E-2FBA-2311-76F4AFF595A0}"/>
              </a:ext>
            </a:extLst>
          </p:cNvPr>
          <p:cNvSpPr/>
          <p:nvPr/>
        </p:nvSpPr>
        <p:spPr>
          <a:xfrm>
            <a:off x="0" y="0"/>
            <a:ext cx="12178933" cy="675409"/>
          </a:xfrm>
          <a:prstGeom prst="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i="1" dirty="0">
                <a:solidFill>
                  <a:srgbClr val="1F2328"/>
                </a:solidFill>
                <a:effectLst/>
                <a:latin typeface="-apple-system"/>
              </a:rPr>
              <a:t>Sp</a:t>
            </a:r>
            <a:r>
              <a:rPr lang="en-US" sz="2800" b="1" i="0" dirty="0">
                <a:solidFill>
                  <a:srgbClr val="1F2328"/>
                </a:solidFill>
                <a:effectLst/>
                <a:latin typeface="-apple-system"/>
              </a:rPr>
              <a:t>ike </a:t>
            </a:r>
            <a:r>
              <a:rPr lang="en-US" sz="2800" b="1" i="1" dirty="0">
                <a:solidFill>
                  <a:srgbClr val="1F2328"/>
                </a:solidFill>
                <a:effectLst/>
                <a:latin typeface="-apple-system"/>
              </a:rPr>
              <a:t>i</a:t>
            </a:r>
            <a:r>
              <a:rPr lang="en-US" sz="2800" b="1" i="0" dirty="0">
                <a:solidFill>
                  <a:srgbClr val="1F2328"/>
                </a:solidFill>
                <a:effectLst/>
                <a:latin typeface="-apple-system"/>
              </a:rPr>
              <a:t>n </a:t>
            </a:r>
            <a:r>
              <a:rPr lang="en-US" sz="2800" b="1" i="1" dirty="0">
                <a:solidFill>
                  <a:srgbClr val="1F2328"/>
                </a:solidFill>
                <a:effectLst/>
                <a:latin typeface="-apple-system"/>
              </a:rPr>
              <a:t>K</a:t>
            </a:r>
            <a:r>
              <a:rPr lang="en-US" sz="2800" b="1" i="0" dirty="0">
                <a:solidFill>
                  <a:srgbClr val="1F2328"/>
                </a:solidFill>
                <a:effectLst/>
                <a:latin typeface="-apple-system"/>
              </a:rPr>
              <a:t>nown </a:t>
            </a:r>
            <a:r>
              <a:rPr lang="en-US" sz="2800" b="1" i="1" dirty="0">
                <a:solidFill>
                  <a:srgbClr val="1F2328"/>
                </a:solidFill>
                <a:effectLst/>
                <a:latin typeface="-apple-system"/>
              </a:rPr>
              <a:t>E</a:t>
            </a:r>
            <a:r>
              <a:rPr lang="en-US" sz="2800" b="1" i="0" dirty="0">
                <a:solidFill>
                  <a:srgbClr val="1F2328"/>
                </a:solidFill>
                <a:effectLst/>
                <a:latin typeface="-apple-system"/>
              </a:rPr>
              <a:t>xogenous </a:t>
            </a:r>
            <a:r>
              <a:rPr lang="en-US" sz="2800" b="1" i="1" dirty="0">
                <a:solidFill>
                  <a:srgbClr val="1F2328"/>
                </a:solidFill>
                <a:effectLst/>
                <a:latin typeface="-apple-system"/>
              </a:rPr>
              <a:t>Var</a:t>
            </a:r>
            <a:r>
              <a:rPr lang="en-US" sz="2800" b="1" i="0" dirty="0">
                <a:solidFill>
                  <a:srgbClr val="1F2328"/>
                </a:solidFill>
                <a:effectLst/>
                <a:latin typeface="-apple-system"/>
              </a:rPr>
              <a:t>iants</a:t>
            </a:r>
            <a:endParaRPr lang="en-US" sz="2800" b="1" dirty="0"/>
          </a:p>
        </p:txBody>
      </p:sp>
      <p:sp>
        <p:nvSpPr>
          <p:cNvPr id="12" name="AutoShape 2">
            <a:extLst>
              <a:ext uri="{FF2B5EF4-FFF2-40B4-BE49-F238E27FC236}">
                <a16:creationId xmlns:a16="http://schemas.microsoft.com/office/drawing/2014/main" id="{A2D0FC1B-BC6A-529E-E8E0-3D9173158992}"/>
              </a:ext>
            </a:extLst>
          </p:cNvPr>
          <p:cNvSpPr>
            <a:spLocks noChangeAspect="1" noChangeArrowheads="1"/>
          </p:cNvSpPr>
          <p:nvPr/>
        </p:nvSpPr>
        <p:spPr bwMode="auto">
          <a:xfrm>
            <a:off x="2359479" y="-307521"/>
            <a:ext cx="3888921" cy="388892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AutoShape 4">
            <a:extLst>
              <a:ext uri="{FF2B5EF4-FFF2-40B4-BE49-F238E27FC236}">
                <a16:creationId xmlns:a16="http://schemas.microsoft.com/office/drawing/2014/main" id="{C8C64617-F0A7-1DD9-CEDC-BFD298673C73}"/>
              </a:ext>
            </a:extLst>
          </p:cNvPr>
          <p:cNvSpPr>
            <a:spLocks noChangeAspect="1" noChangeArrowheads="1"/>
          </p:cNvSpPr>
          <p:nvPr/>
        </p:nvSpPr>
        <p:spPr bwMode="auto">
          <a:xfrm>
            <a:off x="3838469" y="1171469"/>
            <a:ext cx="5044273" cy="5044273"/>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7" name="Picture 16" descr="A diagram of a computer">
            <a:extLst>
              <a:ext uri="{FF2B5EF4-FFF2-40B4-BE49-F238E27FC236}">
                <a16:creationId xmlns:a16="http://schemas.microsoft.com/office/drawing/2014/main" id="{C74526FE-1D62-36BD-E1A0-705D8EB8DA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22840" y="675409"/>
            <a:ext cx="5558322" cy="5484408"/>
          </a:xfrm>
          <a:prstGeom prst="rect">
            <a:avLst/>
          </a:prstGeom>
        </p:spPr>
      </p:pic>
      <p:sp>
        <p:nvSpPr>
          <p:cNvPr id="18" name="TextBox 17">
            <a:extLst>
              <a:ext uri="{FF2B5EF4-FFF2-40B4-BE49-F238E27FC236}">
                <a16:creationId xmlns:a16="http://schemas.microsoft.com/office/drawing/2014/main" id="{FAB902F5-CD8D-129E-BC33-1CC0B8E47B78}"/>
              </a:ext>
            </a:extLst>
          </p:cNvPr>
          <p:cNvSpPr txBox="1"/>
          <p:nvPr/>
        </p:nvSpPr>
        <p:spPr>
          <a:xfrm>
            <a:off x="403123" y="6124593"/>
            <a:ext cx="11326761" cy="369332"/>
          </a:xfrm>
          <a:prstGeom prst="rect">
            <a:avLst/>
          </a:prstGeom>
          <a:noFill/>
        </p:spPr>
        <p:txBody>
          <a:bodyPr wrap="square" rtlCol="0">
            <a:spAutoFit/>
          </a:bodyPr>
          <a:lstStyle/>
          <a:p>
            <a:r>
              <a:rPr lang="en-US" b="1" dirty="0"/>
              <a:t>Flowchart of re-</a:t>
            </a:r>
            <a:r>
              <a:rPr lang="en-US" b="1" dirty="0" err="1"/>
              <a:t>genototyping</a:t>
            </a:r>
            <a:r>
              <a:rPr lang="en-US" b="1" dirty="0"/>
              <a:t> both short and long reads SVs based on the modified generated bam file</a:t>
            </a:r>
          </a:p>
        </p:txBody>
      </p:sp>
    </p:spTree>
    <p:extLst>
      <p:ext uri="{BB962C8B-B14F-4D97-AF65-F5344CB8AC3E}">
        <p14:creationId xmlns:p14="http://schemas.microsoft.com/office/powerpoint/2010/main" val="31501240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51" name="Rectangle 6150">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53" name="Freeform: Shape 6152">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55" name="Rectangle 6154">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57" name="Rectangle 6156">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59" name="Freeform: Shape 6158">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161" name="Isosceles Triangle 6160">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46" name="Picture 2" descr="A screenshot of a computer&#10;&#10;Description automatically generated">
            <a:extLst>
              <a:ext uri="{FF2B5EF4-FFF2-40B4-BE49-F238E27FC236}">
                <a16:creationId xmlns:a16="http://schemas.microsoft.com/office/drawing/2014/main" id="{8413FED1-FF3F-CBC9-7E02-842CB211348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36933" y="740418"/>
            <a:ext cx="10905066" cy="5561584"/>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6163" name="Isosceles Triangle 6162">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FEC15E5D-339E-4310-3CF4-C03C6CC1BCE5}"/>
              </a:ext>
            </a:extLst>
          </p:cNvPr>
          <p:cNvSpPr txBox="1"/>
          <p:nvPr/>
        </p:nvSpPr>
        <p:spPr>
          <a:xfrm>
            <a:off x="2848128" y="6209791"/>
            <a:ext cx="6101080" cy="923330"/>
          </a:xfrm>
          <a:prstGeom prst="rect">
            <a:avLst/>
          </a:prstGeom>
          <a:noFill/>
        </p:spPr>
        <p:txBody>
          <a:bodyPr wrap="square">
            <a:spAutoFit/>
          </a:bodyPr>
          <a:lstStyle/>
          <a:p>
            <a:pPr algn="ctr"/>
            <a:r>
              <a:rPr lang="en-US" b="1" i="0" dirty="0">
                <a:solidFill>
                  <a:srgbClr val="1F2328"/>
                </a:solidFill>
                <a:effectLst/>
                <a:latin typeface="-apple-system"/>
              </a:rPr>
              <a:t>Example of a spiked in deletion.</a:t>
            </a:r>
            <a:endParaRPr lang="en-US" b="0" i="0" dirty="0">
              <a:solidFill>
                <a:srgbClr val="1F2328"/>
              </a:solidFill>
              <a:effectLst/>
              <a:latin typeface="-apple-system"/>
            </a:endParaRPr>
          </a:p>
          <a:p>
            <a:br>
              <a:rPr lang="en-US" dirty="0"/>
            </a:br>
            <a:endParaRPr lang="en-US" dirty="0"/>
          </a:p>
        </p:txBody>
      </p:sp>
      <p:sp>
        <p:nvSpPr>
          <p:cNvPr id="2" name="Rectangle 1">
            <a:extLst>
              <a:ext uri="{FF2B5EF4-FFF2-40B4-BE49-F238E27FC236}">
                <a16:creationId xmlns:a16="http://schemas.microsoft.com/office/drawing/2014/main" id="{5B40F4E9-8B57-749D-081A-FBEECE764FC6}"/>
              </a:ext>
            </a:extLst>
          </p:cNvPr>
          <p:cNvSpPr/>
          <p:nvPr/>
        </p:nvSpPr>
        <p:spPr>
          <a:xfrm>
            <a:off x="0" y="0"/>
            <a:ext cx="12178933" cy="675409"/>
          </a:xfrm>
          <a:prstGeom prst="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i="1" dirty="0">
                <a:solidFill>
                  <a:srgbClr val="1F2328"/>
                </a:solidFill>
                <a:effectLst/>
                <a:latin typeface="-apple-system"/>
              </a:rPr>
              <a:t>Sp</a:t>
            </a:r>
            <a:r>
              <a:rPr lang="en-US" sz="2800" b="1" i="0" dirty="0">
                <a:solidFill>
                  <a:srgbClr val="1F2328"/>
                </a:solidFill>
                <a:effectLst/>
                <a:latin typeface="-apple-system"/>
              </a:rPr>
              <a:t>ike </a:t>
            </a:r>
            <a:r>
              <a:rPr lang="en-US" sz="2800" b="1" i="1" dirty="0">
                <a:solidFill>
                  <a:srgbClr val="1F2328"/>
                </a:solidFill>
                <a:effectLst/>
                <a:latin typeface="-apple-system"/>
              </a:rPr>
              <a:t>i</a:t>
            </a:r>
            <a:r>
              <a:rPr lang="en-US" sz="2800" b="1" i="0" dirty="0">
                <a:solidFill>
                  <a:srgbClr val="1F2328"/>
                </a:solidFill>
                <a:effectLst/>
                <a:latin typeface="-apple-system"/>
              </a:rPr>
              <a:t>n </a:t>
            </a:r>
            <a:r>
              <a:rPr lang="en-US" sz="2800" b="1" i="1" dirty="0">
                <a:solidFill>
                  <a:srgbClr val="1F2328"/>
                </a:solidFill>
                <a:effectLst/>
                <a:latin typeface="-apple-system"/>
              </a:rPr>
              <a:t>K</a:t>
            </a:r>
            <a:r>
              <a:rPr lang="en-US" sz="2800" b="1" i="0" dirty="0">
                <a:solidFill>
                  <a:srgbClr val="1F2328"/>
                </a:solidFill>
                <a:effectLst/>
                <a:latin typeface="-apple-system"/>
              </a:rPr>
              <a:t>nown </a:t>
            </a:r>
            <a:r>
              <a:rPr lang="en-US" sz="2800" b="1" i="1" dirty="0">
                <a:solidFill>
                  <a:srgbClr val="1F2328"/>
                </a:solidFill>
                <a:effectLst/>
                <a:latin typeface="-apple-system"/>
              </a:rPr>
              <a:t>E</a:t>
            </a:r>
            <a:r>
              <a:rPr lang="en-US" sz="2800" b="1" i="0" dirty="0">
                <a:solidFill>
                  <a:srgbClr val="1F2328"/>
                </a:solidFill>
                <a:effectLst/>
                <a:latin typeface="-apple-system"/>
              </a:rPr>
              <a:t>xogenous </a:t>
            </a:r>
            <a:r>
              <a:rPr lang="en-US" sz="2800" b="1" i="1" dirty="0">
                <a:solidFill>
                  <a:srgbClr val="1F2328"/>
                </a:solidFill>
                <a:effectLst/>
                <a:latin typeface="-apple-system"/>
              </a:rPr>
              <a:t>Var</a:t>
            </a:r>
            <a:r>
              <a:rPr lang="en-US" sz="2800" b="1" i="0" dirty="0">
                <a:solidFill>
                  <a:srgbClr val="1F2328"/>
                </a:solidFill>
                <a:effectLst/>
                <a:latin typeface="-apple-system"/>
              </a:rPr>
              <a:t>iants</a:t>
            </a:r>
            <a:endParaRPr lang="en-US" sz="2800" b="1" dirty="0"/>
          </a:p>
        </p:txBody>
      </p:sp>
    </p:spTree>
    <p:extLst>
      <p:ext uri="{BB962C8B-B14F-4D97-AF65-F5344CB8AC3E}">
        <p14:creationId xmlns:p14="http://schemas.microsoft.com/office/powerpoint/2010/main" val="7119360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7" name="Rectangle 5126">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29" name="Freeform: Shape 5128">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31" name="Rectangle 5130">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33" name="Rectangle 5132">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35" name="Freeform: Shape 5134">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137" name="Isosceles Triangle 5136">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39" name="Isosceles Triangle 5138">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1A37E367-F62E-BD5C-024D-DEE293CB25A8}"/>
              </a:ext>
            </a:extLst>
          </p:cNvPr>
          <p:cNvSpPr txBox="1"/>
          <p:nvPr/>
        </p:nvSpPr>
        <p:spPr>
          <a:xfrm>
            <a:off x="3045460" y="6363607"/>
            <a:ext cx="6101080" cy="923330"/>
          </a:xfrm>
          <a:prstGeom prst="rect">
            <a:avLst/>
          </a:prstGeom>
          <a:noFill/>
        </p:spPr>
        <p:txBody>
          <a:bodyPr wrap="square">
            <a:spAutoFit/>
          </a:bodyPr>
          <a:lstStyle/>
          <a:p>
            <a:pPr algn="ctr"/>
            <a:r>
              <a:rPr lang="en-US" b="1" i="0" dirty="0">
                <a:solidFill>
                  <a:srgbClr val="1F2328"/>
                </a:solidFill>
                <a:effectLst/>
                <a:latin typeface="-apple-system"/>
              </a:rPr>
              <a:t>Example of a spiked in insertion.</a:t>
            </a:r>
            <a:endParaRPr lang="en-US" b="0" i="0" dirty="0">
              <a:solidFill>
                <a:srgbClr val="1F2328"/>
              </a:solidFill>
              <a:effectLst/>
              <a:latin typeface="-apple-system"/>
            </a:endParaRPr>
          </a:p>
          <a:p>
            <a:br>
              <a:rPr lang="en-US" b="0" i="0" dirty="0">
                <a:solidFill>
                  <a:srgbClr val="1F2328"/>
                </a:solidFill>
                <a:effectLst/>
                <a:latin typeface="-apple-system"/>
              </a:rPr>
            </a:br>
            <a:endParaRPr lang="en-US" dirty="0"/>
          </a:p>
        </p:txBody>
      </p:sp>
      <p:sp>
        <p:nvSpPr>
          <p:cNvPr id="2" name="Rectangle 1">
            <a:extLst>
              <a:ext uri="{FF2B5EF4-FFF2-40B4-BE49-F238E27FC236}">
                <a16:creationId xmlns:a16="http://schemas.microsoft.com/office/drawing/2014/main" id="{52AFD33A-5A0E-37BD-7490-110356DCBC4E}"/>
              </a:ext>
            </a:extLst>
          </p:cNvPr>
          <p:cNvSpPr/>
          <p:nvPr/>
        </p:nvSpPr>
        <p:spPr>
          <a:xfrm>
            <a:off x="0" y="0"/>
            <a:ext cx="12178933" cy="675409"/>
          </a:xfrm>
          <a:prstGeom prst="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i="1" dirty="0">
                <a:solidFill>
                  <a:srgbClr val="1F2328"/>
                </a:solidFill>
                <a:effectLst/>
                <a:latin typeface="-apple-system"/>
              </a:rPr>
              <a:t>Sp</a:t>
            </a:r>
            <a:r>
              <a:rPr lang="en-US" sz="2800" b="1" i="0" dirty="0">
                <a:solidFill>
                  <a:srgbClr val="1F2328"/>
                </a:solidFill>
                <a:effectLst/>
                <a:latin typeface="-apple-system"/>
              </a:rPr>
              <a:t>ike </a:t>
            </a:r>
            <a:r>
              <a:rPr lang="en-US" sz="2800" b="1" i="1" dirty="0">
                <a:solidFill>
                  <a:srgbClr val="1F2328"/>
                </a:solidFill>
                <a:effectLst/>
                <a:latin typeface="-apple-system"/>
              </a:rPr>
              <a:t>i</a:t>
            </a:r>
            <a:r>
              <a:rPr lang="en-US" sz="2800" b="1" i="0" dirty="0">
                <a:solidFill>
                  <a:srgbClr val="1F2328"/>
                </a:solidFill>
                <a:effectLst/>
                <a:latin typeface="-apple-system"/>
              </a:rPr>
              <a:t>n </a:t>
            </a:r>
            <a:r>
              <a:rPr lang="en-US" sz="2800" b="1" i="1" dirty="0">
                <a:solidFill>
                  <a:srgbClr val="1F2328"/>
                </a:solidFill>
                <a:effectLst/>
                <a:latin typeface="-apple-system"/>
              </a:rPr>
              <a:t>K</a:t>
            </a:r>
            <a:r>
              <a:rPr lang="en-US" sz="2800" b="1" i="0" dirty="0">
                <a:solidFill>
                  <a:srgbClr val="1F2328"/>
                </a:solidFill>
                <a:effectLst/>
                <a:latin typeface="-apple-system"/>
              </a:rPr>
              <a:t>nown </a:t>
            </a:r>
            <a:r>
              <a:rPr lang="en-US" sz="2800" b="1" i="1" dirty="0">
                <a:solidFill>
                  <a:srgbClr val="1F2328"/>
                </a:solidFill>
                <a:effectLst/>
                <a:latin typeface="-apple-system"/>
              </a:rPr>
              <a:t>E</a:t>
            </a:r>
            <a:r>
              <a:rPr lang="en-US" sz="2800" b="1" i="0" dirty="0">
                <a:solidFill>
                  <a:srgbClr val="1F2328"/>
                </a:solidFill>
                <a:effectLst/>
                <a:latin typeface="-apple-system"/>
              </a:rPr>
              <a:t>xogenous </a:t>
            </a:r>
            <a:r>
              <a:rPr lang="en-US" sz="2800" b="1" i="1" dirty="0">
                <a:solidFill>
                  <a:srgbClr val="1F2328"/>
                </a:solidFill>
                <a:effectLst/>
                <a:latin typeface="-apple-system"/>
              </a:rPr>
              <a:t>Var</a:t>
            </a:r>
            <a:r>
              <a:rPr lang="en-US" sz="2800" b="1" i="0" dirty="0">
                <a:solidFill>
                  <a:srgbClr val="1F2328"/>
                </a:solidFill>
                <a:effectLst/>
                <a:latin typeface="-apple-system"/>
              </a:rPr>
              <a:t>iants</a:t>
            </a:r>
            <a:endParaRPr lang="en-US" sz="2800" b="1" dirty="0"/>
          </a:p>
        </p:txBody>
      </p:sp>
      <p:pic>
        <p:nvPicPr>
          <p:cNvPr id="4098" name="Picture 2">
            <a:extLst>
              <a:ext uri="{FF2B5EF4-FFF2-40B4-BE49-F238E27FC236}">
                <a16:creationId xmlns:a16="http://schemas.microsoft.com/office/drawing/2014/main" id="{34BE4540-D078-634C-5B77-BEC2225AC9A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3218" y="774440"/>
            <a:ext cx="9950117" cy="55891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96214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5" name="Rectangle 7174">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77" name="Freeform: Shape 7176">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79" name="Rectangle 7178">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81" name="Rectangle 7180">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83" name="Freeform: Shape 7182">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185" name="Isosceles Triangle 7184">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70" name="Picture 2">
            <a:extLst>
              <a:ext uri="{FF2B5EF4-FFF2-40B4-BE49-F238E27FC236}">
                <a16:creationId xmlns:a16="http://schemas.microsoft.com/office/drawing/2014/main" id="{97729D0E-E444-E37C-0297-27B8BBA24B16}"/>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604080" y="3098471"/>
            <a:ext cx="4295553" cy="2016962"/>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7187" name="Isosceles Triangle 7186">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3E020A12-85B7-8CD6-CB86-3FA5B5852EC8}"/>
              </a:ext>
            </a:extLst>
          </p:cNvPr>
          <p:cNvSpPr txBox="1"/>
          <p:nvPr/>
        </p:nvSpPr>
        <p:spPr>
          <a:xfrm>
            <a:off x="76782" y="2485309"/>
            <a:ext cx="8480367" cy="579967"/>
          </a:xfrm>
          <a:prstGeom prst="rect">
            <a:avLst/>
          </a:prstGeom>
          <a:noFill/>
        </p:spPr>
        <p:txBody>
          <a:bodyPr wrap="square">
            <a:spAutoFit/>
          </a:bodyPr>
          <a:lstStyle/>
          <a:p>
            <a:pPr algn="l">
              <a:lnSpc>
                <a:spcPct val="150000"/>
              </a:lnSpc>
            </a:pPr>
            <a:r>
              <a:rPr lang="en-US" sz="2400" b="1" i="0" dirty="0">
                <a:solidFill>
                  <a:srgbClr val="1F2328"/>
                </a:solidFill>
                <a:effectLst/>
                <a:latin typeface="Times New Roman" panose="02020603050405020304" pitchFamily="18" charset="0"/>
                <a:cs typeface="Times New Roman" panose="02020603050405020304" pitchFamily="18" charset="0"/>
              </a:rPr>
              <a:t>1) </a:t>
            </a:r>
            <a:r>
              <a:rPr lang="en-US" sz="2400" b="1" i="0" dirty="0" err="1">
                <a:solidFill>
                  <a:srgbClr val="1F2328"/>
                </a:solidFill>
                <a:effectLst/>
                <a:latin typeface="Times New Roman" panose="02020603050405020304" pitchFamily="18" charset="0"/>
                <a:cs typeface="Times New Roman" panose="02020603050405020304" pitchFamily="18" charset="0"/>
              </a:rPr>
              <a:t>TykeVarSimulator</a:t>
            </a:r>
            <a:r>
              <a:rPr lang="en-US" sz="2400" b="1" i="0" dirty="0">
                <a:solidFill>
                  <a:srgbClr val="1F2328"/>
                </a:solidFill>
                <a:effectLst/>
                <a:latin typeface="Times New Roman" panose="02020603050405020304" pitchFamily="18" charset="0"/>
                <a:cs typeface="Times New Roman" panose="02020603050405020304" pitchFamily="18" charset="0"/>
              </a:rPr>
              <a:t>  –  Generate Simulated VCF</a:t>
            </a:r>
          </a:p>
        </p:txBody>
      </p:sp>
      <p:sp>
        <p:nvSpPr>
          <p:cNvPr id="2" name="Rectangle 1">
            <a:extLst>
              <a:ext uri="{FF2B5EF4-FFF2-40B4-BE49-F238E27FC236}">
                <a16:creationId xmlns:a16="http://schemas.microsoft.com/office/drawing/2014/main" id="{EF3CB331-2A13-DECC-397E-BF94B918A9C5}"/>
              </a:ext>
            </a:extLst>
          </p:cNvPr>
          <p:cNvSpPr/>
          <p:nvPr/>
        </p:nvSpPr>
        <p:spPr>
          <a:xfrm>
            <a:off x="0" y="0"/>
            <a:ext cx="12178933" cy="675409"/>
          </a:xfrm>
          <a:prstGeom prst="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i="1" dirty="0">
                <a:solidFill>
                  <a:srgbClr val="1F2328"/>
                </a:solidFill>
                <a:effectLst/>
                <a:latin typeface="-apple-system"/>
              </a:rPr>
              <a:t>T</a:t>
            </a:r>
            <a:r>
              <a:rPr lang="en-US" sz="2800" b="1" i="0" dirty="0">
                <a:solidFill>
                  <a:srgbClr val="1F2328"/>
                </a:solidFill>
                <a:effectLst/>
                <a:latin typeface="-apple-system"/>
              </a:rPr>
              <a:t>rack in </a:t>
            </a:r>
            <a:r>
              <a:rPr lang="en-US" sz="2800" b="1" i="1" dirty="0">
                <a:solidFill>
                  <a:srgbClr val="1F2328"/>
                </a:solidFill>
                <a:effectLst/>
                <a:latin typeface="-apple-system"/>
              </a:rPr>
              <a:t>Y</a:t>
            </a:r>
            <a:r>
              <a:rPr lang="en-US" sz="2800" b="1" i="0" dirty="0">
                <a:solidFill>
                  <a:srgbClr val="1F2328"/>
                </a:solidFill>
                <a:effectLst/>
                <a:latin typeface="-apple-system"/>
              </a:rPr>
              <a:t>our </a:t>
            </a:r>
            <a:r>
              <a:rPr lang="en-US" sz="2800" b="1" i="1" dirty="0">
                <a:solidFill>
                  <a:srgbClr val="1F2328"/>
                </a:solidFill>
                <a:effectLst/>
                <a:latin typeface="-apple-system"/>
              </a:rPr>
              <a:t>K</a:t>
            </a:r>
            <a:r>
              <a:rPr lang="en-US" sz="2800" b="1" i="0" dirty="0">
                <a:solidFill>
                  <a:srgbClr val="1F2328"/>
                </a:solidFill>
                <a:effectLst/>
                <a:latin typeface="-apple-system"/>
              </a:rPr>
              <a:t>ey </a:t>
            </a:r>
            <a:r>
              <a:rPr lang="en-US" sz="2800" b="1" i="1" dirty="0">
                <a:solidFill>
                  <a:srgbClr val="1F2328"/>
                </a:solidFill>
                <a:effectLst/>
                <a:latin typeface="-apple-system"/>
              </a:rPr>
              <a:t>E</a:t>
            </a:r>
            <a:r>
              <a:rPr lang="en-US" sz="2800" b="1" i="0" dirty="0">
                <a:solidFill>
                  <a:srgbClr val="1F2328"/>
                </a:solidFill>
                <a:effectLst/>
                <a:latin typeface="-apple-system"/>
              </a:rPr>
              <a:t>ndogenous </a:t>
            </a:r>
            <a:r>
              <a:rPr lang="en-US" sz="2800" b="1" i="1" dirty="0">
                <a:solidFill>
                  <a:srgbClr val="1F2328"/>
                </a:solidFill>
                <a:effectLst/>
                <a:latin typeface="-apple-system"/>
              </a:rPr>
              <a:t>Var</a:t>
            </a:r>
            <a:r>
              <a:rPr lang="en-US" sz="2800" b="1" i="0" dirty="0">
                <a:solidFill>
                  <a:srgbClr val="1F2328"/>
                </a:solidFill>
                <a:effectLst/>
                <a:latin typeface="-apple-system"/>
              </a:rPr>
              <a:t>iants</a:t>
            </a:r>
            <a:endParaRPr lang="en-US" sz="2800" b="1" dirty="0"/>
          </a:p>
        </p:txBody>
      </p:sp>
      <p:sp>
        <p:nvSpPr>
          <p:cNvPr id="7" name="TextBox 6">
            <a:extLst>
              <a:ext uri="{FF2B5EF4-FFF2-40B4-BE49-F238E27FC236}">
                <a16:creationId xmlns:a16="http://schemas.microsoft.com/office/drawing/2014/main" id="{C727989C-560E-24D8-9C7C-6958FD4BB65A}"/>
              </a:ext>
            </a:extLst>
          </p:cNvPr>
          <p:cNvSpPr txBox="1"/>
          <p:nvPr/>
        </p:nvSpPr>
        <p:spPr>
          <a:xfrm>
            <a:off x="0" y="1208948"/>
            <a:ext cx="12178933" cy="938719"/>
          </a:xfrm>
          <a:prstGeom prst="rect">
            <a:avLst/>
          </a:prstGeom>
          <a:noFill/>
        </p:spPr>
        <p:txBody>
          <a:bodyPr wrap="square">
            <a:spAutoFit/>
          </a:bodyPr>
          <a:lstStyle/>
          <a:p>
            <a:pPr marL="457200" indent="-457200">
              <a:buFont typeface="Wingdings" panose="05000000000000000000" pitchFamily="2" charset="2"/>
              <a:buChar char="v"/>
            </a:pPr>
            <a:r>
              <a:rPr lang="en-US" sz="2750" b="1" i="0" dirty="0">
                <a:solidFill>
                  <a:schemeClr val="accent1"/>
                </a:solidFill>
                <a:effectLst/>
                <a:latin typeface="Times New Roman" panose="02020603050405020304" pitchFamily="18" charset="0"/>
                <a:cs typeface="Times New Roman" panose="02020603050405020304" pitchFamily="18" charset="0"/>
              </a:rPr>
              <a:t>creates a list of random mutations </a:t>
            </a:r>
          </a:p>
          <a:p>
            <a:pPr marL="457200" indent="-457200">
              <a:buFont typeface="Wingdings" panose="05000000000000000000" pitchFamily="2" charset="2"/>
              <a:buChar char="v"/>
            </a:pPr>
            <a:r>
              <a:rPr lang="en-US" sz="2750" b="1" i="0" dirty="0">
                <a:solidFill>
                  <a:schemeClr val="accent1"/>
                </a:solidFill>
                <a:effectLst/>
                <a:latin typeface="Times New Roman" panose="02020603050405020304" pitchFamily="18" charset="0"/>
                <a:cs typeface="Times New Roman" panose="02020603050405020304" pitchFamily="18" charset="0"/>
              </a:rPr>
              <a:t>modifies a fraction of existing reads to match the user-defined MV frequency</a:t>
            </a:r>
            <a:endParaRPr lang="en-US" sz="2750" b="1" dirty="0">
              <a:solidFill>
                <a:schemeClr val="accent1"/>
              </a:solidFill>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9D1A35FA-ED09-D656-F8D5-94D2820BD82F}"/>
              </a:ext>
            </a:extLst>
          </p:cNvPr>
          <p:cNvSpPr txBox="1"/>
          <p:nvPr/>
        </p:nvSpPr>
        <p:spPr>
          <a:xfrm>
            <a:off x="135634" y="3792725"/>
            <a:ext cx="7170774" cy="2169825"/>
          </a:xfrm>
          <a:prstGeom prst="rect">
            <a:avLst/>
          </a:prstGeom>
          <a:noFill/>
        </p:spPr>
        <p:txBody>
          <a:bodyPr wrap="square">
            <a:spAutoFit/>
          </a:bodyPr>
          <a:lstStyle/>
          <a:p>
            <a:r>
              <a:rPr lang="en-US" sz="900" b="1" dirty="0"/>
              <a:t>#CHROM  POS     ID      REF     ALT     QUAL    FILTER  INFO    FORMAT  SAMPLE</a:t>
            </a:r>
          </a:p>
          <a:p>
            <a:endParaRPr lang="en-US" sz="900" b="1" dirty="0"/>
          </a:p>
          <a:p>
            <a:r>
              <a:rPr lang="en-US" sz="900" b="1" dirty="0"/>
              <a:t>chr22   34898635        HackDel1        N       &lt;DEL&gt;   60      PASS    AF=0.12;END=34902269;PRECISE;SVLEN=-3634;SVTYPE=DEL     GT:GQ   0/0:60</a:t>
            </a:r>
          </a:p>
          <a:p>
            <a:endParaRPr lang="en-US" sz="900" b="1" dirty="0"/>
          </a:p>
          <a:p>
            <a:r>
              <a:rPr lang="en-US" sz="900" b="1" dirty="0"/>
              <a:t>chr22   32562272        HackIns1        N       CGGCCTTGGAACTTTAACCATCTGTCCACTACGTTGTACATATTCATCTTCGTCTAGCCAAAGGCGAACCCGTCCTGGAATCTATATTACCTTTTTATGCCGCG&gt;</a:t>
            </a:r>
          </a:p>
          <a:p>
            <a:endParaRPr lang="en-US" sz="900" b="1" dirty="0"/>
          </a:p>
          <a:p>
            <a:r>
              <a:rPr lang="en-US" sz="900" b="1" dirty="0"/>
              <a:t>chr22   42134824        HackIns2        N       CCCCAGTGCTCAATCCATTCTCGTTTTTTGGTGGACCTCGGCGTTCGAGTAGGCTTTGATGTACGGTCTTCTCAGTTATAGATGCCTCGTGAGGCCCGCCGTTT&gt;</a:t>
            </a:r>
          </a:p>
          <a:p>
            <a:endParaRPr lang="en-US" sz="900" b="1" dirty="0"/>
          </a:p>
          <a:p>
            <a:r>
              <a:rPr lang="en-US" sz="900" b="1" dirty="0"/>
              <a:t>chr22   43938337        HackIns3        N       CTCTAGAGAGTCGGGACCCGGTCGTGCTATTATCTAAACGCGTAATGCTTACACTGCAATGTACGTGGCTTAGGCATTTCGCGATACTTGAGTACCTAGACCTA&gt;</a:t>
            </a:r>
          </a:p>
          <a:p>
            <a:endParaRPr lang="en-US" sz="900" b="1" dirty="0"/>
          </a:p>
          <a:p>
            <a:r>
              <a:rPr lang="en-US" sz="900" b="1" dirty="0"/>
              <a:t>chr22   43366574        HackDel2        N       &lt;DEL&gt;   60      PASS    AF=0.07;END=43375935;PRECISE;SVLEN=-9361;SVTYPE=DEL     GT:GQ   0/0:60</a:t>
            </a:r>
          </a:p>
          <a:p>
            <a:endParaRPr lang="en-US" sz="900" b="1" dirty="0"/>
          </a:p>
        </p:txBody>
      </p:sp>
    </p:spTree>
    <p:extLst>
      <p:ext uri="{BB962C8B-B14F-4D97-AF65-F5344CB8AC3E}">
        <p14:creationId xmlns:p14="http://schemas.microsoft.com/office/powerpoint/2010/main" val="175831036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FB6D7279464CE4A8E7E317F988C3CB5" ma:contentTypeVersion="11" ma:contentTypeDescription="Create a new document." ma:contentTypeScope="" ma:versionID="abb3680051654fa7d351c754bc8707e8">
  <xsd:schema xmlns:xsd="http://www.w3.org/2001/XMLSchema" xmlns:xs="http://www.w3.org/2001/XMLSchema" xmlns:p="http://schemas.microsoft.com/office/2006/metadata/properties" xmlns:ns3="49217d30-2605-45aa-81b5-bd889156dd79" xmlns:ns4="ba8e39a9-ec15-44ff-8543-db9493373cd7" targetNamespace="http://schemas.microsoft.com/office/2006/metadata/properties" ma:root="true" ma:fieldsID="8da8eb898a94c181685e91cc373f2b94" ns3:_="" ns4:_="">
    <xsd:import namespace="49217d30-2605-45aa-81b5-bd889156dd79"/>
    <xsd:import namespace="ba8e39a9-ec15-44ff-8543-db9493373cd7"/>
    <xsd:element name="properties">
      <xsd:complexType>
        <xsd:sequence>
          <xsd:element name="documentManagement">
            <xsd:complexType>
              <xsd:all>
                <xsd:element ref="ns3:MediaServiceMetadata" minOccurs="0"/>
                <xsd:element ref="ns3:MediaServiceFastMetadata" minOccurs="0"/>
                <xsd:element ref="ns3:MediaServiceObjectDetectorVersions" minOccurs="0"/>
                <xsd:element ref="ns3:MediaServiceDateTaken" minOccurs="0"/>
                <xsd:element ref="ns3:MediaServiceAutoTags" minOccurs="0"/>
                <xsd:element ref="ns3:MediaLengthInSeconds" minOccurs="0"/>
                <xsd:element ref="ns3:_activity" minOccurs="0"/>
                <xsd:element ref="ns4:SharedWithUsers" minOccurs="0"/>
                <xsd:element ref="ns4:SharedWithDetails" minOccurs="0"/>
                <xsd:element ref="ns4:SharingHintHash"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9217d30-2605-45aa-81b5-bd889156dd7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MediaServiceDateTaken" ma:index="11" nillable="true" ma:displayName="MediaServiceDateTaken" ma:hidden="true" ma:indexed="true" ma:internalName="MediaServiceDateTaken" ma:readOnly="true">
      <xsd:simpleType>
        <xsd:restriction base="dms:Text"/>
      </xsd:simpleType>
    </xsd:element>
    <xsd:element name="MediaServiceAutoTags" ma:index="12" nillable="true" ma:displayName="Tags" ma:internalName="MediaServiceAutoTags" ma:readOnly="true">
      <xsd:simpleType>
        <xsd:restriction base="dms:Text"/>
      </xsd:simpleType>
    </xsd:element>
    <xsd:element name="MediaLengthInSeconds" ma:index="13" nillable="true" ma:displayName="MediaLengthInSeconds" ma:hidden="true" ma:internalName="MediaLengthInSeconds" ma:readOnly="true">
      <xsd:simpleType>
        <xsd:restriction base="dms:Unknown"/>
      </xsd:simpleType>
    </xsd:element>
    <xsd:element name="_activity" ma:index="14" nillable="true" ma:displayName="_activity" ma:hidden="true" ma:internalName="_activity">
      <xsd:simpleType>
        <xsd:restriction base="dms:Note"/>
      </xsd:simpleType>
    </xsd:element>
    <xsd:element name="MediaServiceSearchProperties" ma:index="18"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ba8e39a9-ec15-44ff-8543-db9493373cd7" elementFormDefault="qualified">
    <xsd:import namespace="http://schemas.microsoft.com/office/2006/documentManagement/types"/>
    <xsd:import namespace="http://schemas.microsoft.com/office/infopath/2007/PartnerControls"/>
    <xsd:element name="SharedWithUsers" ma:index="1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Shared With Details" ma:internalName="SharedWithDetails" ma:readOnly="true">
      <xsd:simpleType>
        <xsd:restriction base="dms:Note">
          <xsd:maxLength value="255"/>
        </xsd:restriction>
      </xsd:simpleType>
    </xsd:element>
    <xsd:element name="SharingHintHash" ma:index="17"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activity xmlns="49217d30-2605-45aa-81b5-bd889156dd79"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33F43FA-AD4D-4373-945D-51799A02B36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9217d30-2605-45aa-81b5-bd889156dd79"/>
    <ds:schemaRef ds:uri="ba8e39a9-ec15-44ff-8543-db9493373cd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EA6C380-5D98-47CD-9F5F-D0FB5CAB2950}">
  <ds:schemaRefs>
    <ds:schemaRef ds:uri="http://purl.org/dc/elements/1.1/"/>
    <ds:schemaRef ds:uri="http://schemas.microsoft.com/office/2006/documentManagement/types"/>
    <ds:schemaRef ds:uri="ba8e39a9-ec15-44ff-8543-db9493373cd7"/>
    <ds:schemaRef ds:uri="http://purl.org/dc/dcmitype/"/>
    <ds:schemaRef ds:uri="http://purl.org/dc/terms/"/>
    <ds:schemaRef ds:uri="http://schemas.microsoft.com/office/2006/metadata/properties"/>
    <ds:schemaRef ds:uri="49217d30-2605-45aa-81b5-bd889156dd79"/>
    <ds:schemaRef ds:uri="http://www.w3.org/XML/1998/namespace"/>
    <ds:schemaRef ds:uri="http://schemas.microsoft.com/office/infopath/2007/PartnerControls"/>
    <ds:schemaRef ds:uri="http://schemas.openxmlformats.org/package/2006/metadata/core-properties"/>
  </ds:schemaRefs>
</ds:datastoreItem>
</file>

<file path=customXml/itemProps3.xml><?xml version="1.0" encoding="utf-8"?>
<ds:datastoreItem xmlns:ds="http://schemas.openxmlformats.org/officeDocument/2006/customXml" ds:itemID="{6AEAC276-3AE8-43E3-86F0-FCE88FC619D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716</TotalTime>
  <Words>1007</Words>
  <Application>Microsoft Office PowerPoint</Application>
  <PresentationFormat>Widescreen</PresentationFormat>
  <Paragraphs>82</Paragraphs>
  <Slides>14</Slides>
  <Notes>5</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14</vt:i4>
      </vt:variant>
    </vt:vector>
  </HeadingPairs>
  <TitlesOfParts>
    <vt:vector size="23" baseType="lpstr">
      <vt:lpstr>Meiryo</vt:lpstr>
      <vt:lpstr>-apple-system</vt:lpstr>
      <vt:lpstr>Arial</vt:lpstr>
      <vt:lpstr>Calibri</vt:lpstr>
      <vt:lpstr>Calibri Light</vt:lpstr>
      <vt:lpstr>Söhne</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Jaryani, Farhang</dc:creator>
  <cp:lastModifiedBy>Farhang Jaryani</cp:lastModifiedBy>
  <cp:revision>24</cp:revision>
  <dcterms:created xsi:type="dcterms:W3CDTF">2024-04-27T03:16:16Z</dcterms:created>
  <dcterms:modified xsi:type="dcterms:W3CDTF">2024-08-30T20:51:04Z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0x0101002FB6D7279464CE4A8E7E317F988C3CB5</vt:lpwstr>
  </property>
</Properties>
</file>